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2" r:id="rId6"/>
    <p:sldId id="269" r:id="rId7"/>
    <p:sldId id="270" r:id="rId8"/>
    <p:sldId id="263" r:id="rId9"/>
    <p:sldId id="271" r:id="rId10"/>
    <p:sldId id="264" r:id="rId11"/>
    <p:sldId id="265" r:id="rId12"/>
    <p:sldId id="266" r:id="rId13"/>
    <p:sldId id="268" r:id="rId14"/>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
      <p:font typeface="Questrial" panose="020B0604020202020204" charset="0"/>
      <p:regular r:id="rId20"/>
    </p:embeddedFont>
    <p:embeddedFont>
      <p:font typeface="Quattrocento" panose="020B0604020202020204" charset="0"/>
      <p:regular r:id="rId21"/>
      <p:bold r:id="rId22"/>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1026" autoAdjust="0"/>
  </p:normalViewPr>
  <p:slideViewPr>
    <p:cSldViewPr>
      <p:cViewPr>
        <p:scale>
          <a:sx n="70" d="100"/>
          <a:sy n="70" d="100"/>
        </p:scale>
        <p:origin x="-1164" y="-72"/>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26"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200" b="0" i="0" u="none" strike="noStrike" cap="none" baseline="0">
                <a:solidFill>
                  <a:schemeClr val="dk1"/>
                </a:solidFill>
                <a:latin typeface="Calibri"/>
                <a:ea typeface="Calibri"/>
                <a:cs typeface="Calibri"/>
                <a:sym typeface="Calibri"/>
              </a:defRPr>
            </a:lvl2pPr>
            <a:lvl3pPr marL="914400" marR="0" indent="0" algn="l" rtl="0">
              <a:spcBef>
                <a:spcPts val="0"/>
              </a:spcBef>
              <a:defRPr sz="1200" b="0" i="0" u="none" strike="noStrike" cap="none" baseline="0">
                <a:solidFill>
                  <a:schemeClr val="dk1"/>
                </a:solidFill>
                <a:latin typeface="Calibri"/>
                <a:ea typeface="Calibri"/>
                <a:cs typeface="Calibri"/>
                <a:sym typeface="Calibri"/>
              </a:defRPr>
            </a:lvl3pPr>
            <a:lvl4pPr marL="1371600" marR="0" indent="0" algn="l" rtl="0">
              <a:spcBef>
                <a:spcPts val="0"/>
              </a:spcBef>
              <a:defRPr sz="1200" b="0" i="0" u="none" strike="noStrike" cap="none" baseline="0">
                <a:solidFill>
                  <a:schemeClr val="dk1"/>
                </a:solidFill>
                <a:latin typeface="Calibri"/>
                <a:ea typeface="Calibri"/>
                <a:cs typeface="Calibri"/>
                <a:sym typeface="Calibri"/>
              </a:defRPr>
            </a:lvl4pPr>
            <a:lvl5pPr marL="1828800" marR="0" indent="0" algn="l" rtl="0">
              <a:spcBef>
                <a:spcPts val="0"/>
              </a:spcBef>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732081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a:solidFill>
                  <a:schemeClr val="dk1"/>
                </a:solidFill>
                <a:latin typeface="Calibri"/>
                <a:ea typeface="Calibri"/>
                <a:cs typeface="Calibri"/>
                <a:sym typeface="Calibri"/>
              </a:rPr>
              <a:t>ERIK </a:t>
            </a:r>
            <a:r>
              <a:rPr lang="en-US" sz="2000" b="0" i="0" u="none" strike="noStrike" cap="none" baseline="0" dirty="0" smtClean="0">
                <a:solidFill>
                  <a:schemeClr val="dk1"/>
                </a:solidFill>
                <a:latin typeface="Calibri"/>
                <a:ea typeface="Calibri"/>
                <a:cs typeface="Calibri"/>
                <a:sym typeface="Calibri"/>
              </a:rPr>
              <a:t>SPEAKS</a:t>
            </a:r>
          </a:p>
          <a:p>
            <a:pPr marL="0" marR="0" lvl="0" indent="0" algn="l" rtl="0">
              <a:spcBef>
                <a:spcPts val="0"/>
              </a:spcBef>
              <a:buSzPct val="25000"/>
              <a:buNone/>
            </a:pPr>
            <a:endParaRPr lang="en-US" sz="20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2000" b="0" i="0" u="none" strike="noStrike" cap="none" baseline="0" dirty="0" smtClean="0">
                <a:solidFill>
                  <a:schemeClr val="dk1"/>
                </a:solidFill>
                <a:latin typeface="Calibri"/>
                <a:ea typeface="Calibri"/>
                <a:cs typeface="Calibri"/>
                <a:sym typeface="Calibri"/>
              </a:rPr>
              <a:t>On behalf of the City of South Milwaukee, I welcome you to South Shore Option 4.0 and to our beautiful South Milwaukee Performing Arts Center. </a:t>
            </a:r>
          </a:p>
          <a:p>
            <a:pPr marL="0" marR="0" lvl="0" indent="0" algn="l" rtl="0">
              <a:spcBef>
                <a:spcPts val="0"/>
              </a:spcBef>
              <a:buSzPct val="25000"/>
              <a:buNone/>
            </a:pPr>
            <a:endParaRPr lang="en-US" sz="20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2000" b="0" i="0" u="none" strike="noStrike" cap="none" baseline="0" dirty="0" smtClean="0">
                <a:solidFill>
                  <a:schemeClr val="dk1"/>
                </a:solidFill>
                <a:latin typeface="Calibri"/>
                <a:ea typeface="Calibri"/>
                <a:cs typeface="Calibri"/>
                <a:sym typeface="Calibri"/>
              </a:rPr>
              <a:t>Thank you to Supervisor </a:t>
            </a:r>
            <a:r>
              <a:rPr lang="en-US" sz="2000" b="0" i="0" u="none" strike="noStrike" cap="none" baseline="0" dirty="0" err="1" smtClean="0">
                <a:solidFill>
                  <a:schemeClr val="dk1"/>
                </a:solidFill>
                <a:latin typeface="Calibri"/>
                <a:ea typeface="Calibri"/>
                <a:cs typeface="Calibri"/>
                <a:sym typeface="Calibri"/>
              </a:rPr>
              <a:t>Jursik</a:t>
            </a:r>
            <a:r>
              <a:rPr lang="en-US" sz="2000" b="0" i="0" u="none" strike="noStrike" cap="none" baseline="0" dirty="0" smtClean="0">
                <a:solidFill>
                  <a:schemeClr val="dk1"/>
                </a:solidFill>
                <a:latin typeface="Calibri"/>
                <a:ea typeface="Calibri"/>
                <a:cs typeface="Calibri"/>
                <a:sym typeface="Calibri"/>
              </a:rPr>
              <a:t> for launching this concept four years and seeing it through to today … your commitment to the South Shore and its growth is apparent in many ways, and this is one of them. Thanks, Pat.</a:t>
            </a:r>
          </a:p>
          <a:p>
            <a:pPr marL="0" marR="0" lvl="0" indent="0" algn="l" rtl="0">
              <a:spcBef>
                <a:spcPts val="0"/>
              </a:spcBef>
              <a:buSzPct val="25000"/>
              <a:buNone/>
            </a:pPr>
            <a:endParaRPr lang="en-US" sz="20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2000" b="0" i="0" u="none" strike="noStrike" cap="none" baseline="0" dirty="0" smtClean="0">
                <a:solidFill>
                  <a:schemeClr val="dk1"/>
                </a:solidFill>
                <a:latin typeface="Calibri"/>
                <a:ea typeface="Calibri"/>
                <a:cs typeface="Calibri"/>
                <a:sym typeface="Calibri"/>
              </a:rPr>
              <a:t>Also, thank you to the South Shore Chamber of Commerce. I am proud member of this organization, and I’m excited to see where it’s come in a relatively short time … and where it’s headed. It is a strong voice for South Shore business, and has a membership truly focused on driving economic development in this region. And I thank the chamber for leading this event tonight. </a:t>
            </a:r>
            <a:endParaRPr lang="en-US" sz="2000" b="0" i="0" u="none" strike="noStrike" cap="none" baseline="0" dirty="0">
              <a:solidFill>
                <a:schemeClr val="dk1"/>
              </a:solidFill>
              <a:latin typeface="Calibri"/>
              <a:ea typeface="Calibri"/>
              <a:cs typeface="Calibri"/>
              <a:sym typeface="Calibri"/>
            </a:endParaRPr>
          </a:p>
          <a:p>
            <a:pPr marL="0" marR="0" lvl="0" indent="0" algn="l" rtl="0">
              <a:spcBef>
                <a:spcPts val="0"/>
              </a:spcBef>
              <a:buNone/>
            </a:pPr>
            <a:endParaRPr sz="2000" b="0" i="0" u="none" strike="noStrike" cap="none" baseline="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2000" b="0" i="0" u="none" strike="noStrike" cap="none" baseline="0" dirty="0" smtClean="0">
                <a:solidFill>
                  <a:schemeClr val="dk1"/>
                </a:solidFill>
                <a:latin typeface="Calibri"/>
                <a:ea typeface="Calibri"/>
                <a:cs typeface="Calibri"/>
                <a:sym typeface="Calibri"/>
              </a:rPr>
              <a:t>The PAC is a great place to hold an event like this because this as much as anything is part of our economic development story.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US" sz="20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2000" b="0" i="0" u="none" strike="noStrike" cap="none" baseline="0" dirty="0" smtClean="0">
                <a:solidFill>
                  <a:schemeClr val="dk1"/>
                </a:solidFill>
                <a:latin typeface="Calibri"/>
                <a:ea typeface="Calibri"/>
                <a:cs typeface="Calibri"/>
                <a:sym typeface="Calibri"/>
              </a:rPr>
              <a:t>Yes, economic development is about redevelopment sites, programs and strategies … dollars and cents …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US" sz="20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2000" b="0" i="0" u="none" strike="noStrike" cap="none" baseline="0" dirty="0" smtClean="0">
                <a:solidFill>
                  <a:schemeClr val="dk1"/>
                </a:solidFill>
                <a:latin typeface="Calibri"/>
                <a:ea typeface="Calibri"/>
                <a:cs typeface="Calibri"/>
                <a:sym typeface="Calibri"/>
              </a:rPr>
              <a:t>But to me it’s more than that. At a high level, it’s a collection of all the things communities do to attract and retail businesses, residents, even visitors. It’s how you as a community lean into what makes you special, and how you tell that story.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US" sz="20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2000" b="0" i="0" u="none" strike="noStrike" cap="none" baseline="0" dirty="0" smtClean="0">
                <a:solidFill>
                  <a:schemeClr val="dk1"/>
                </a:solidFill>
                <a:latin typeface="Calibri"/>
                <a:ea typeface="Calibri"/>
                <a:cs typeface="Calibri"/>
                <a:sym typeface="Calibri"/>
              </a:rPr>
              <a:t>And the PAC is one of those institutions that sets us apart. Founded more than a decade ago now, it a community treasure that helps put South Milwaukee and the South Shore on the map. It hosts more than 500 events a year – think of that, 500 – and really punches above its weight when it comes to attracting unique and big-name entertainment …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2000" b="0" i="0" u="none" strike="noStrike" cap="none" baseline="0" dirty="0" smtClean="0">
                <a:solidFill>
                  <a:schemeClr val="dk1"/>
                </a:solidFill>
                <a:latin typeface="Calibri"/>
                <a:ea typeface="Calibri"/>
                <a:cs typeface="Calibri"/>
                <a:sym typeface="Calibri"/>
              </a:rPr>
              <a:t>In fact, last weekend they had lumberjacks throwing axes on this same stage as part of Cirque Alfonse, right? And coming up soon our performances from classic rock legends like the Zombies, Jessie Cooke and Jon Anderson and Jean-Luc </a:t>
            </a:r>
            <a:r>
              <a:rPr lang="en-US" sz="2000" b="0" i="0" u="none" strike="noStrike" cap="none" baseline="0" dirty="0" err="1" smtClean="0">
                <a:solidFill>
                  <a:schemeClr val="dk1"/>
                </a:solidFill>
                <a:latin typeface="Calibri"/>
                <a:ea typeface="Calibri"/>
                <a:cs typeface="Calibri"/>
                <a:sym typeface="Calibri"/>
              </a:rPr>
              <a:t>Ponty</a:t>
            </a:r>
            <a:r>
              <a:rPr lang="en-US" sz="2000" b="0" i="0" u="none" strike="noStrike" cap="none" baseline="0" dirty="0" smtClean="0">
                <a:solidFill>
                  <a:schemeClr val="dk1"/>
                </a:solidFill>
                <a:latin typeface="Calibri"/>
                <a:ea typeface="Calibri"/>
                <a:cs typeface="Calibri"/>
                <a:sym typeface="Calibri"/>
              </a:rPr>
              <a:t> of Yes. Really cool stuff. </a:t>
            </a:r>
          </a:p>
          <a:p>
            <a:pPr marL="0" marR="0" lvl="0" indent="0" algn="l" rtl="0">
              <a:spcBef>
                <a:spcPts val="0"/>
              </a:spcBef>
              <a:buSzPct val="25000"/>
              <a:buNone/>
            </a:pPr>
            <a:endParaRPr lang="en-US" sz="20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2000" b="0" i="0" u="none" strike="noStrike" cap="none" baseline="0" dirty="0" smtClean="0">
                <a:solidFill>
                  <a:schemeClr val="dk1"/>
                </a:solidFill>
                <a:latin typeface="Calibri"/>
                <a:ea typeface="Calibri"/>
                <a:cs typeface="Calibri"/>
                <a:sym typeface="Calibri"/>
              </a:rPr>
              <a:t>So, thank you to executive director Rachel </a:t>
            </a:r>
            <a:r>
              <a:rPr lang="en-US" sz="2000" b="0" i="0" u="none" strike="noStrike" cap="none" baseline="0" dirty="0" err="1" smtClean="0">
                <a:solidFill>
                  <a:schemeClr val="dk1"/>
                </a:solidFill>
                <a:latin typeface="Calibri"/>
                <a:ea typeface="Calibri"/>
                <a:cs typeface="Calibri"/>
                <a:sym typeface="Calibri"/>
              </a:rPr>
              <a:t>Sorce</a:t>
            </a:r>
            <a:r>
              <a:rPr lang="en-US" sz="2000" b="0" i="0" u="none" strike="noStrike" cap="none" baseline="0" dirty="0" smtClean="0">
                <a:solidFill>
                  <a:schemeClr val="dk1"/>
                </a:solidFill>
                <a:latin typeface="Calibri"/>
                <a:ea typeface="Calibri"/>
                <a:cs typeface="Calibri"/>
                <a:sym typeface="Calibri"/>
              </a:rPr>
              <a:t> and her team for hosting us tonight. </a:t>
            </a:r>
          </a:p>
        </p:txBody>
      </p:sp>
      <p:sp>
        <p:nvSpPr>
          <p:cNvPr id="121" name="Shape 12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400" b="0" i="0" u="none" strike="noStrike" cap="none" baseline="0" dirty="0" smtClean="0">
                <a:solidFill>
                  <a:schemeClr val="dk1"/>
                </a:solidFill>
                <a:latin typeface="Calibri"/>
                <a:ea typeface="Calibri"/>
                <a:cs typeface="Calibri"/>
                <a:sym typeface="Calibri"/>
              </a:rPr>
              <a:t>Economic development is also about cooperation, working together to lift not just your city, but an entire area and region. </a:t>
            </a:r>
          </a:p>
          <a:p>
            <a:pPr lvl="0" rtl="0">
              <a:spcBef>
                <a:spcPts val="0"/>
              </a:spcBef>
              <a:buNone/>
            </a:pPr>
            <a:endParaRPr sz="1400" dirty="0"/>
          </a:p>
          <a:p>
            <a:pPr lvl="0" rtl="0">
              <a:spcBef>
                <a:spcPts val="0"/>
              </a:spcBef>
              <a:buSzPct val="25000"/>
              <a:buNone/>
            </a:pPr>
            <a:r>
              <a:rPr lang="en-US" sz="1400" dirty="0" smtClean="0"/>
              <a:t>That’s why I’m excited </a:t>
            </a:r>
            <a:r>
              <a:rPr lang="en-US" sz="1400" dirty="0"/>
              <a:t>about what you’ll hear from our neighbors tonight …</a:t>
            </a:r>
          </a:p>
          <a:p>
            <a:pPr lvl="0" rtl="0">
              <a:spcBef>
                <a:spcPts val="0"/>
              </a:spcBef>
              <a:buNone/>
            </a:pPr>
            <a:endParaRPr sz="1400" dirty="0"/>
          </a:p>
          <a:p>
            <a:pPr lvl="0" rtl="0">
              <a:spcBef>
                <a:spcPts val="0"/>
              </a:spcBef>
              <a:buSzPct val="25000"/>
              <a:buNone/>
            </a:pPr>
            <a:r>
              <a:rPr lang="en-US" sz="1400" dirty="0"/>
              <a:t>The entire South Shore wins when St. Francis attracts the lakefront development it is … or when Cudahy invests in downtown </a:t>
            </a:r>
            <a:r>
              <a:rPr lang="en-US" sz="1400" dirty="0" err="1"/>
              <a:t>streetscaping</a:t>
            </a:r>
            <a:r>
              <a:rPr lang="en-US" sz="1400" dirty="0"/>
              <a:t> … or when Oak Creek sees the explosive development it is seeing. </a:t>
            </a:r>
          </a:p>
          <a:p>
            <a:pPr lvl="0" rtl="0">
              <a:spcBef>
                <a:spcPts val="0"/>
              </a:spcBef>
              <a:buNone/>
            </a:pPr>
            <a:endParaRPr sz="1400" dirty="0"/>
          </a:p>
          <a:p>
            <a:pPr lvl="0" rtl="0">
              <a:spcBef>
                <a:spcPts val="0"/>
              </a:spcBef>
              <a:buClr>
                <a:schemeClr val="dk1"/>
              </a:buClr>
              <a:buSzPct val="25000"/>
              <a:buFont typeface="Arial"/>
              <a:buNone/>
            </a:pPr>
            <a:r>
              <a:rPr lang="en-US" sz="1400" dirty="0"/>
              <a:t>I celebrate that. And I know my colleagues celebrate what we’re doing in South Milwaukee … because we all know that we’re not in this alone. We can’t be, or we’ll never realize the full potential of the South Shore. </a:t>
            </a:r>
          </a:p>
        </p:txBody>
      </p:sp>
      <p:sp>
        <p:nvSpPr>
          <p:cNvPr id="128" name="Shape 1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dirty="0" smtClean="0"/>
              <a:t>So</a:t>
            </a:r>
            <a:r>
              <a:rPr lang="en-US" sz="1400" dirty="0"/>
              <a:t>, what are we doing in South Milwaukee? A lot. </a:t>
            </a:r>
            <a:endParaRPr lang="en-US" sz="1400" dirty="0" smtClean="0"/>
          </a:p>
          <a:p>
            <a:pPr marL="0" marR="0" lvl="0" indent="0" algn="l" rtl="0">
              <a:spcBef>
                <a:spcPts val="0"/>
              </a:spcBef>
              <a:buSzPct val="25000"/>
              <a:buNone/>
            </a:pPr>
            <a:endParaRPr lang="en-US" sz="1400" dirty="0" smtClean="0"/>
          </a:p>
          <a:p>
            <a:pPr marL="0" marR="0" lvl="0" indent="0" algn="l" rtl="0">
              <a:spcBef>
                <a:spcPts val="0"/>
              </a:spcBef>
              <a:buSzPct val="25000"/>
              <a:buNone/>
            </a:pPr>
            <a:r>
              <a:rPr lang="en-US" sz="1400" dirty="0" smtClean="0"/>
              <a:t>We’re </a:t>
            </a:r>
            <a:r>
              <a:rPr lang="en-US" sz="1400" dirty="0"/>
              <a:t>building momentum, and we’re excited about what’s already happening, and where we’re headed. </a:t>
            </a:r>
          </a:p>
          <a:p>
            <a:pPr marL="0" marR="0" lvl="0" indent="0" algn="l" rtl="0">
              <a:spcBef>
                <a:spcPts val="0"/>
              </a:spcBef>
              <a:buNone/>
            </a:pPr>
            <a:endParaRPr sz="1400" dirty="0"/>
          </a:p>
          <a:p>
            <a:pPr marL="0" marR="0" lvl="0" indent="0" algn="l" rtl="0">
              <a:spcBef>
                <a:spcPts val="0"/>
              </a:spcBef>
              <a:buSzPct val="25000"/>
              <a:buNone/>
            </a:pPr>
            <a:r>
              <a:rPr lang="en-US" sz="1400" dirty="0"/>
              <a:t>Tonight, </a:t>
            </a:r>
            <a:r>
              <a:rPr lang="en-US" sz="1400" dirty="0" smtClean="0"/>
              <a:t>we’ll </a:t>
            </a:r>
            <a:r>
              <a:rPr lang="en-US" sz="1400" dirty="0"/>
              <a:t>talk about five key areas. [Read slide]</a:t>
            </a:r>
          </a:p>
          <a:p>
            <a:pPr marL="0" marR="0" lvl="0" indent="0" algn="l" rtl="0">
              <a:spcBef>
                <a:spcPts val="0"/>
              </a:spcBef>
              <a:buNone/>
            </a:pPr>
            <a:endParaRPr sz="1400" dirty="0"/>
          </a:p>
          <a:p>
            <a:pPr marL="0" marR="0" lvl="0" indent="0" algn="l" rtl="0">
              <a:spcBef>
                <a:spcPts val="0"/>
              </a:spcBef>
              <a:buSzPct val="25000"/>
              <a:buNone/>
            </a:pPr>
            <a:r>
              <a:rPr lang="en-US" sz="1400" dirty="0"/>
              <a:t>We’re putting more emphasis on economic development than we have in a long, long time, and we’re already starting to see the fruits of that labor. One way we’ve done that -- manpower. We added a dedicated economic development coordinator earlier this year … a single person devoted to the day-to-day work of attracting and retaining business. </a:t>
            </a:r>
            <a:endParaRPr lang="en-US" sz="1400" dirty="0" smtClean="0"/>
          </a:p>
          <a:p>
            <a:pPr marL="0" marR="0" lvl="0" indent="0" algn="l" rtl="0">
              <a:spcBef>
                <a:spcPts val="0"/>
              </a:spcBef>
              <a:buSzPct val="25000"/>
              <a:buNone/>
            </a:pPr>
            <a:endParaRPr lang="en-US" sz="1400" dirty="0" smtClean="0"/>
          </a:p>
          <a:p>
            <a:pPr marL="0" marR="0" lvl="0" indent="0" algn="l" rtl="0">
              <a:spcBef>
                <a:spcPts val="0"/>
              </a:spcBef>
              <a:buSzPct val="25000"/>
              <a:buNone/>
            </a:pPr>
            <a:r>
              <a:rPr lang="en-US" sz="1400" dirty="0" smtClean="0"/>
              <a:t>You’ll hear more from Robin Grams in a second.</a:t>
            </a:r>
          </a:p>
        </p:txBody>
      </p:sp>
      <p:sp>
        <p:nvSpPr>
          <p:cNvPr id="135" name="Shape 13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3</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dirty="0" smtClean="0"/>
              <a:t>We take that commitment to </a:t>
            </a:r>
            <a:r>
              <a:rPr lang="en-US" sz="1400" baseline="0" dirty="0" smtClean="0"/>
              <a:t>attracting and retaining business seriously. I personally spend a lot of time on it, trying to connect people with properties and making sure our strongest existing businesses have what they need to grow in South Milwaukee. </a:t>
            </a:r>
          </a:p>
          <a:p>
            <a:pPr marL="0" marR="0" lvl="0" indent="0" algn="l" rtl="0">
              <a:spcBef>
                <a:spcPts val="0"/>
              </a:spcBef>
              <a:buSzPct val="25000"/>
              <a:buNone/>
            </a:pPr>
            <a:endParaRPr lang="en-US" sz="1400" baseline="0" dirty="0" smtClean="0"/>
          </a:p>
          <a:p>
            <a:pPr marL="0" marR="0" lvl="0" indent="0" algn="l" rtl="0">
              <a:spcBef>
                <a:spcPts val="0"/>
              </a:spcBef>
              <a:buSzPct val="25000"/>
              <a:buNone/>
            </a:pPr>
            <a:r>
              <a:rPr lang="en-US" sz="1400" baseline="0" dirty="0" smtClean="0"/>
              <a:t>And we’re already seeing the fruits of this labor. </a:t>
            </a:r>
          </a:p>
          <a:p>
            <a:pPr marL="0" marR="0" lvl="0" indent="0" algn="l" rtl="0">
              <a:spcBef>
                <a:spcPts val="0"/>
              </a:spcBef>
              <a:buSzPct val="25000"/>
              <a:buNone/>
            </a:pPr>
            <a:endParaRPr lang="en-US" sz="1400" baseline="0" dirty="0" smtClean="0"/>
          </a:p>
          <a:p>
            <a:pPr marL="171450" marR="0" lvl="0" indent="-171450" algn="l" rtl="0">
              <a:spcBef>
                <a:spcPts val="0"/>
              </a:spcBef>
              <a:buClr>
                <a:schemeClr val="dk1"/>
              </a:buClr>
              <a:buSzPct val="100000"/>
              <a:buFont typeface="Arial"/>
              <a:buChar char="•"/>
            </a:pPr>
            <a:r>
              <a:rPr lang="en-US" sz="1400" dirty="0" smtClean="0"/>
              <a:t>Among those that have opened in the past year … </a:t>
            </a:r>
          </a:p>
          <a:p>
            <a:pPr marL="628650" marR="0" lvl="1"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Two </a:t>
            </a:r>
            <a:r>
              <a:rPr lang="en-US" sz="1400" b="0" i="0" u="none" strike="noStrike" cap="none" baseline="0" dirty="0">
                <a:solidFill>
                  <a:schemeClr val="dk1"/>
                </a:solidFill>
                <a:latin typeface="Calibri"/>
                <a:ea typeface="Calibri"/>
                <a:cs typeface="Calibri"/>
                <a:sym typeface="Calibri"/>
              </a:rPr>
              <a:t>new local coffee </a:t>
            </a:r>
            <a:r>
              <a:rPr lang="en-US" sz="1400" b="0" i="0" u="none" strike="noStrike" cap="none" baseline="0" dirty="0" smtClean="0">
                <a:solidFill>
                  <a:schemeClr val="dk1"/>
                </a:solidFill>
                <a:latin typeface="Calibri"/>
                <a:ea typeface="Calibri"/>
                <a:cs typeface="Calibri"/>
                <a:sym typeface="Calibri"/>
              </a:rPr>
              <a:t>houses</a:t>
            </a:r>
          </a:p>
          <a:p>
            <a:pPr marL="628650" marR="0" lvl="1"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Revolution </a:t>
            </a:r>
            <a:r>
              <a:rPr lang="en-US" sz="1400" b="0" i="0" u="none" strike="noStrike" cap="none" baseline="0" dirty="0">
                <a:solidFill>
                  <a:schemeClr val="dk1"/>
                </a:solidFill>
                <a:latin typeface="Calibri"/>
                <a:ea typeface="Calibri"/>
                <a:cs typeface="Calibri"/>
                <a:sym typeface="Calibri"/>
              </a:rPr>
              <a:t>Hair Studio (relocated from Bay View and already expanding, just signed a new three-year lease</a:t>
            </a:r>
            <a:r>
              <a:rPr lang="en-US" sz="1400" b="0" i="0" u="none" strike="noStrike" cap="none" baseline="0" dirty="0" smtClean="0">
                <a:solidFill>
                  <a:schemeClr val="dk1"/>
                </a:solidFill>
                <a:latin typeface="Calibri"/>
                <a:ea typeface="Calibri"/>
                <a:cs typeface="Calibri"/>
                <a:sym typeface="Calibri"/>
              </a:rPr>
              <a:t>) </a:t>
            </a:r>
          </a:p>
          <a:p>
            <a:pPr marL="628650" marR="0" lvl="1"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Other </a:t>
            </a:r>
            <a:r>
              <a:rPr lang="en-US" sz="1400" b="0" i="0" u="none" strike="noStrike" cap="none" baseline="0" dirty="0">
                <a:solidFill>
                  <a:schemeClr val="dk1"/>
                </a:solidFill>
                <a:latin typeface="Calibri"/>
                <a:ea typeface="Calibri"/>
                <a:cs typeface="Calibri"/>
                <a:sym typeface="Calibri"/>
              </a:rPr>
              <a:t>new downtown business</a:t>
            </a:r>
            <a:r>
              <a:rPr lang="en-US" sz="1400" dirty="0"/>
              <a:t> (party store, convenience store, gas station, t-shirt </a:t>
            </a:r>
            <a:r>
              <a:rPr lang="en-US" sz="1400" dirty="0" smtClean="0"/>
              <a:t>shop)</a:t>
            </a:r>
          </a:p>
          <a:p>
            <a:pPr marL="628650" marR="0" lvl="1"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New </a:t>
            </a:r>
            <a:r>
              <a:rPr lang="en-US" sz="1400" b="0" i="0" u="none" strike="noStrike" cap="none" baseline="0" dirty="0">
                <a:solidFill>
                  <a:schemeClr val="dk1"/>
                </a:solidFill>
                <a:latin typeface="Calibri"/>
                <a:ea typeface="Calibri"/>
                <a:cs typeface="Calibri"/>
                <a:sym typeface="Calibri"/>
              </a:rPr>
              <a:t>business at Grant Park Plaza (including Planet Fitness, Galaxy Furniture)</a:t>
            </a:r>
          </a:p>
          <a:p>
            <a:pPr marR="0" lvl="1" algn="l" rtl="0">
              <a:spcBef>
                <a:spcPts val="0"/>
              </a:spcBef>
            </a:pPr>
            <a:r>
              <a:rPr lang="en-US" sz="1400" dirty="0"/>
              <a:t>How many suburban American strip shopping centers can boast of almost full occupancy? We can. </a:t>
            </a:r>
          </a:p>
          <a:p>
            <a:pPr marL="171450" marR="0" lvl="0" indent="-171450" algn="l" rtl="0">
              <a:spcBef>
                <a:spcPts val="0"/>
              </a:spcBef>
              <a:buClr>
                <a:schemeClr val="dk1"/>
              </a:buClr>
              <a:buSzPct val="100000"/>
              <a:buFont typeface="Arial"/>
              <a:buChar char="•"/>
            </a:pPr>
            <a:r>
              <a:rPr lang="en-US" sz="1400" b="0" i="0" u="none" strike="noStrike" cap="none" baseline="0" dirty="0">
                <a:solidFill>
                  <a:schemeClr val="dk1"/>
                </a:solidFill>
                <a:latin typeface="Calibri"/>
                <a:ea typeface="Calibri"/>
                <a:cs typeface="Calibri"/>
                <a:sym typeface="Calibri"/>
              </a:rPr>
              <a:t>Burger King now under </a:t>
            </a:r>
            <a:r>
              <a:rPr lang="en-US" sz="1400" b="0" i="0" u="none" strike="noStrike" cap="none" baseline="0" dirty="0" smtClean="0">
                <a:solidFill>
                  <a:schemeClr val="dk1"/>
                </a:solidFill>
                <a:latin typeface="Calibri"/>
                <a:ea typeface="Calibri"/>
                <a:cs typeface="Calibri"/>
                <a:sym typeface="Calibri"/>
              </a:rPr>
              <a:t>construction … </a:t>
            </a:r>
            <a:endParaRPr lang="en-US" sz="1400" b="0" i="0" u="none" strike="noStrike" cap="none" baseline="0" dirty="0">
              <a:solidFill>
                <a:schemeClr val="dk1"/>
              </a:solidFill>
              <a:latin typeface="Calibri"/>
              <a:ea typeface="Calibri"/>
              <a:cs typeface="Calibri"/>
              <a:sym typeface="Calibri"/>
            </a:endParaRPr>
          </a:p>
          <a:p>
            <a:pPr marL="171450" marR="0" lvl="0" indent="-171450" algn="l" rtl="0">
              <a:spcBef>
                <a:spcPts val="0"/>
              </a:spcBef>
              <a:buClr>
                <a:schemeClr val="dk1"/>
              </a:buClr>
              <a:buSzPct val="100000"/>
              <a:buFont typeface="Arial"/>
              <a:buChar char="•"/>
            </a:pPr>
            <a:r>
              <a:rPr lang="en-US" sz="1400" b="0" i="0" u="none" strike="noStrike" cap="none" baseline="0" dirty="0">
                <a:solidFill>
                  <a:schemeClr val="dk1"/>
                </a:solidFill>
                <a:latin typeface="Calibri"/>
                <a:ea typeface="Calibri"/>
                <a:cs typeface="Calibri"/>
                <a:sym typeface="Calibri"/>
              </a:rPr>
              <a:t>Two new Milwaukee Avenue businesses coming </a:t>
            </a:r>
            <a:r>
              <a:rPr lang="en-US" sz="1400" b="0" i="0" u="none" strike="noStrike" cap="none" baseline="0" dirty="0" smtClean="0">
                <a:solidFill>
                  <a:schemeClr val="dk1"/>
                </a:solidFill>
                <a:latin typeface="Calibri"/>
                <a:ea typeface="Calibri"/>
                <a:cs typeface="Calibri"/>
                <a:sym typeface="Calibri"/>
              </a:rPr>
              <a:t>online soon: </a:t>
            </a:r>
            <a:r>
              <a:rPr lang="en-US" sz="1400" b="0" i="0" u="none" strike="noStrike" cap="none" baseline="0" dirty="0" err="1">
                <a:solidFill>
                  <a:schemeClr val="dk1"/>
                </a:solidFill>
                <a:latin typeface="Calibri"/>
                <a:ea typeface="Calibri"/>
                <a:cs typeface="Calibri"/>
                <a:sym typeface="Calibri"/>
              </a:rPr>
              <a:t>Grillworks</a:t>
            </a:r>
            <a:r>
              <a:rPr lang="en-US" sz="1400" b="0" i="0" u="none" strike="noStrike" cap="none" baseline="0" dirty="0">
                <a:solidFill>
                  <a:schemeClr val="dk1"/>
                </a:solidFill>
                <a:latin typeface="Calibri"/>
                <a:ea typeface="Calibri"/>
                <a:cs typeface="Calibri"/>
                <a:sym typeface="Calibri"/>
              </a:rPr>
              <a:t> and a new candy and collectibles store</a:t>
            </a:r>
          </a:p>
          <a:p>
            <a:pPr marL="171450" marR="0" lvl="0" indent="-171450" algn="l" rtl="0">
              <a:lnSpc>
                <a:spcPct val="100000"/>
              </a:lnSpc>
              <a:spcBef>
                <a:spcPts val="0"/>
              </a:spcBef>
              <a:spcAft>
                <a:spcPts val="0"/>
              </a:spcAft>
              <a:buClr>
                <a:schemeClr val="dk1"/>
              </a:buClr>
              <a:buSzPct val="100000"/>
              <a:buFont typeface="Arial"/>
              <a:buChar char="•"/>
            </a:pPr>
            <a:r>
              <a:rPr lang="en-US" sz="1400" b="0" i="0" u="none" strike="noStrike" cap="none" baseline="0" dirty="0">
                <a:solidFill>
                  <a:schemeClr val="dk1"/>
                </a:solidFill>
                <a:latin typeface="Calibri"/>
                <a:ea typeface="Calibri"/>
                <a:cs typeface="Calibri"/>
                <a:sym typeface="Calibri"/>
              </a:rPr>
              <a:t>And Papa Luigi’s taking is </a:t>
            </a:r>
            <a:r>
              <a:rPr lang="en-US" sz="1400" b="0" i="0" u="none" strike="noStrike" cap="none" baseline="0" dirty="0" smtClean="0">
                <a:solidFill>
                  <a:schemeClr val="dk1"/>
                </a:solidFill>
                <a:latin typeface="Calibri"/>
                <a:ea typeface="Calibri"/>
                <a:cs typeface="Calibri"/>
                <a:sym typeface="Calibri"/>
              </a:rPr>
              <a:t>taking steps </a:t>
            </a:r>
            <a:r>
              <a:rPr lang="en-US" sz="1400" b="0" i="0" u="none" strike="noStrike" cap="none" baseline="0" dirty="0">
                <a:solidFill>
                  <a:schemeClr val="dk1"/>
                </a:solidFill>
                <a:latin typeface="Calibri"/>
                <a:ea typeface="Calibri"/>
                <a:cs typeface="Calibri"/>
                <a:sym typeface="Calibri"/>
              </a:rPr>
              <a:t>to reopen fully </a:t>
            </a:r>
            <a:r>
              <a:rPr lang="en-US" sz="1400" b="0" i="0" u="none" strike="noStrike" cap="none" baseline="0" dirty="0" smtClean="0">
                <a:solidFill>
                  <a:schemeClr val="dk1"/>
                </a:solidFill>
                <a:latin typeface="Calibri"/>
                <a:ea typeface="Calibri"/>
                <a:cs typeface="Calibri"/>
                <a:sym typeface="Calibri"/>
              </a:rPr>
              <a:t>in 2016!</a:t>
            </a:r>
            <a:endParaRPr lang="en-US" sz="1400" b="0" i="0" u="none" strike="noStrike" cap="none" baseline="0" dirty="0">
              <a:solidFill>
                <a:schemeClr val="dk1"/>
              </a:solidFill>
              <a:latin typeface="Calibri"/>
              <a:ea typeface="Calibri"/>
              <a:cs typeface="Calibri"/>
              <a:sym typeface="Calibri"/>
            </a:endParaRPr>
          </a:p>
          <a:p>
            <a:pPr marL="171450" marR="0" lvl="0" indent="-171450" algn="l" rtl="0">
              <a:spcBef>
                <a:spcPts val="0"/>
              </a:spcBef>
              <a:buClr>
                <a:schemeClr val="dk1"/>
              </a:buClr>
              <a:buSzPct val="100000"/>
              <a:buFont typeface="Arial"/>
              <a:buChar char="•"/>
            </a:pPr>
            <a:r>
              <a:rPr lang="en-US" sz="1400" dirty="0"/>
              <a:t>Of course, Caterpillar continues to struggle in a difficult global environment for </a:t>
            </a:r>
            <a:r>
              <a:rPr lang="en-US" sz="1400" dirty="0" smtClean="0"/>
              <a:t>mining</a:t>
            </a:r>
            <a:r>
              <a:rPr lang="en-US" sz="1400" baseline="0" dirty="0" smtClean="0"/>
              <a:t> … and, while I wish they didn’t have to close their Oak Creek facility to do it, they strengthened their commitment to South Milwaukee with the announcement a couple weeks ago about the return of around 200 jobs downtown. </a:t>
            </a:r>
          </a:p>
          <a:p>
            <a:pPr marL="171450" marR="0" lvl="0" indent="-171450" algn="l" rtl="0">
              <a:spcBef>
                <a:spcPts val="0"/>
              </a:spcBef>
              <a:buClr>
                <a:schemeClr val="dk1"/>
              </a:buClr>
              <a:buSzPct val="100000"/>
              <a:buFont typeface="Arial"/>
              <a:buChar char="•"/>
            </a:pPr>
            <a:r>
              <a:rPr lang="en-US" sz="1400" dirty="0" smtClean="0"/>
              <a:t>Business is better for other local manufacturers,</a:t>
            </a:r>
            <a:r>
              <a:rPr lang="en-US" sz="1400" baseline="0" dirty="0" smtClean="0"/>
              <a:t> including </a:t>
            </a:r>
            <a:r>
              <a:rPr lang="en-US" sz="1400" b="0" i="0" u="none" strike="noStrike" cap="none" baseline="0" dirty="0" smtClean="0">
                <a:solidFill>
                  <a:schemeClr val="dk1"/>
                </a:solidFill>
                <a:latin typeface="Calibri"/>
                <a:ea typeface="Calibri"/>
                <a:cs typeface="Calibri"/>
                <a:sym typeface="Calibri"/>
              </a:rPr>
              <a:t>Johnson </a:t>
            </a:r>
            <a:r>
              <a:rPr lang="en-US" sz="1400" b="0" i="0" u="none" strike="noStrike" cap="none" baseline="0" dirty="0">
                <a:solidFill>
                  <a:schemeClr val="dk1"/>
                </a:solidFill>
                <a:latin typeface="Calibri"/>
                <a:ea typeface="Calibri"/>
                <a:cs typeface="Calibri"/>
                <a:sym typeface="Calibri"/>
              </a:rPr>
              <a:t>Health Tech </a:t>
            </a:r>
            <a:r>
              <a:rPr lang="en-US" sz="1400" dirty="0"/>
              <a:t>…</a:t>
            </a:r>
            <a:r>
              <a:rPr lang="en-US" sz="1400" b="0" i="0" u="none" strike="noStrike" cap="none" baseline="0" dirty="0">
                <a:solidFill>
                  <a:schemeClr val="dk1"/>
                </a:solidFill>
                <a:latin typeface="Calibri"/>
                <a:ea typeface="Calibri"/>
                <a:cs typeface="Calibri"/>
                <a:sym typeface="Calibri"/>
              </a:rPr>
              <a:t> </a:t>
            </a:r>
            <a:r>
              <a:rPr lang="en-US" sz="1400" b="0" i="0" u="none" strike="noStrike" cap="none" baseline="0" dirty="0" smtClean="0">
                <a:solidFill>
                  <a:schemeClr val="dk1"/>
                </a:solidFill>
                <a:latin typeface="Calibri"/>
                <a:ea typeface="Calibri"/>
                <a:cs typeface="Calibri"/>
                <a:sym typeface="Calibri"/>
              </a:rPr>
              <a:t>as it looks to grow from </a:t>
            </a:r>
            <a:r>
              <a:rPr lang="en-US" sz="1400" b="0" i="0" u="none" strike="noStrike" cap="none" baseline="0" dirty="0">
                <a:solidFill>
                  <a:schemeClr val="dk1"/>
                </a:solidFill>
                <a:latin typeface="Calibri"/>
                <a:ea typeface="Calibri"/>
                <a:cs typeface="Calibri"/>
                <a:sym typeface="Calibri"/>
              </a:rPr>
              <a:t>60 to over 100 </a:t>
            </a:r>
            <a:r>
              <a:rPr lang="en-US" sz="1400" b="0" i="0" u="none" strike="noStrike" cap="none" baseline="0" dirty="0" smtClean="0">
                <a:solidFill>
                  <a:schemeClr val="dk1"/>
                </a:solidFill>
                <a:latin typeface="Calibri"/>
                <a:ea typeface="Calibri"/>
                <a:cs typeface="Calibri"/>
                <a:sym typeface="Calibri"/>
              </a:rPr>
              <a:t>employees, as it recently expanded to 2</a:t>
            </a:r>
            <a:r>
              <a:rPr lang="en-US" sz="1400" dirty="0" smtClean="0"/>
              <a:t>50,000 </a:t>
            </a:r>
            <a:r>
              <a:rPr lang="en-US" sz="1400" dirty="0"/>
              <a:t>square feet downtown as they manufacturer and ship exercise equipment around the world</a:t>
            </a:r>
            <a:r>
              <a:rPr lang="en-US" sz="1400" dirty="0" smtClean="0"/>
              <a:t>.</a:t>
            </a:r>
            <a:endParaRPr lang="en-US" sz="1400" dirty="0"/>
          </a:p>
        </p:txBody>
      </p:sp>
      <p:sp>
        <p:nvSpPr>
          <p:cNvPr id="147" name="Shape 1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4</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400" b="0" i="0" u="none" strike="noStrike" cap="none" baseline="0" dirty="0" smtClean="0">
                <a:solidFill>
                  <a:schemeClr val="dk1"/>
                </a:solidFill>
                <a:latin typeface="Calibri"/>
                <a:ea typeface="Calibri"/>
                <a:cs typeface="Calibri"/>
                <a:sym typeface="Calibri"/>
              </a:rPr>
              <a:t>There is also a LOT of investment happening in our parks and other green spaces. </a:t>
            </a:r>
          </a:p>
          <a:p>
            <a:pPr marL="0" marR="0" lvl="0" indent="0" algn="l" rtl="0">
              <a:lnSpc>
                <a:spcPct val="100000"/>
              </a:lnSpc>
              <a:spcBef>
                <a:spcPts val="0"/>
              </a:spcBef>
              <a:spcAft>
                <a:spcPts val="0"/>
              </a:spcAft>
              <a:buClr>
                <a:schemeClr val="dk1"/>
              </a:buClr>
              <a:buSzPct val="25000"/>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400" b="0" i="0" u="none" strike="noStrike" cap="none" baseline="0" dirty="0" smtClean="0">
                <a:solidFill>
                  <a:schemeClr val="dk1"/>
                </a:solidFill>
                <a:latin typeface="Calibri"/>
                <a:ea typeface="Calibri"/>
                <a:cs typeface="Calibri"/>
                <a:sym typeface="Calibri"/>
              </a:rPr>
              <a:t>And as we look to attract and retain residents, businesses and visitors, this is a terrific part of our story in South Milwaukee. </a:t>
            </a:r>
          </a:p>
          <a:p>
            <a:pPr marL="0" marR="0" lvl="0" indent="0" algn="l" rtl="0">
              <a:lnSpc>
                <a:spcPct val="100000"/>
              </a:lnSpc>
              <a:spcBef>
                <a:spcPts val="0"/>
              </a:spcBef>
              <a:spcAft>
                <a:spcPts val="0"/>
              </a:spcAft>
              <a:buClr>
                <a:schemeClr val="dk1"/>
              </a:buClr>
              <a:buSzPct val="25000"/>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400" b="0" i="0" u="none" strike="noStrike" cap="none" baseline="0" dirty="0" smtClean="0">
                <a:solidFill>
                  <a:schemeClr val="dk1"/>
                </a:solidFill>
                <a:latin typeface="Calibri"/>
                <a:ea typeface="Calibri"/>
                <a:cs typeface="Calibri"/>
                <a:sym typeface="Calibri"/>
              </a:rPr>
              <a:t>I’ll start with all the investment happening in Grant Park. </a:t>
            </a:r>
          </a:p>
          <a:p>
            <a:pPr marL="0" marR="0" lvl="0" indent="0" algn="l" rtl="0">
              <a:lnSpc>
                <a:spcPct val="100000"/>
              </a:lnSpc>
              <a:spcBef>
                <a:spcPts val="0"/>
              </a:spcBef>
              <a:spcAft>
                <a:spcPts val="0"/>
              </a:spcAft>
              <a:buClr>
                <a:schemeClr val="dk1"/>
              </a:buClr>
              <a:buSzPct val="25000"/>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400" b="0" i="0" u="none" strike="noStrike" cap="none" baseline="0" dirty="0" smtClean="0">
                <a:solidFill>
                  <a:schemeClr val="dk1"/>
                </a:solidFill>
                <a:latin typeface="Calibri"/>
                <a:ea typeface="Calibri"/>
                <a:cs typeface="Calibri"/>
                <a:sym typeface="Calibri"/>
              </a:rPr>
              <a:t>Beach volleyball, </a:t>
            </a:r>
            <a:r>
              <a:rPr lang="en-US" sz="1400" b="0" i="0" u="none" strike="noStrike" cap="none" baseline="0" dirty="0" err="1" smtClean="0">
                <a:solidFill>
                  <a:schemeClr val="dk1"/>
                </a:solidFill>
                <a:latin typeface="Calibri"/>
                <a:ea typeface="Calibri"/>
                <a:cs typeface="Calibri"/>
                <a:sym typeface="Calibri"/>
              </a:rPr>
              <a:t>Ferch’s</a:t>
            </a:r>
            <a:r>
              <a:rPr lang="en-US" sz="1400" b="0" i="0" u="none" strike="noStrike" cap="none" baseline="0" dirty="0" smtClean="0">
                <a:solidFill>
                  <a:schemeClr val="dk1"/>
                </a:solidFill>
                <a:latin typeface="Calibri"/>
                <a:ea typeface="Calibri"/>
                <a:cs typeface="Calibri"/>
                <a:sym typeface="Calibri"/>
              </a:rPr>
              <a:t>, Oak Leaf Trail upgrades, beer garden </a:t>
            </a:r>
            <a:r>
              <a:rPr lang="en-US" sz="1400" b="0" i="0" u="none" strike="noStrike" cap="none" baseline="0" dirty="0" smtClean="0">
                <a:solidFill>
                  <a:schemeClr val="dk1"/>
                </a:solidFill>
                <a:latin typeface="Calibri"/>
                <a:ea typeface="Calibri"/>
                <a:cs typeface="Calibri"/>
                <a:sym typeface="Calibri"/>
              </a:rPr>
              <a:t>success!</a:t>
            </a:r>
            <a:endParaRPr lang="en-US" sz="1400" b="0" i="0" u="none" strike="noStrike" cap="none" baseline="0" dirty="0">
              <a:solidFill>
                <a:schemeClr val="dk1"/>
              </a:solidFill>
              <a:latin typeface="Calibri"/>
              <a:ea typeface="Calibri"/>
              <a:cs typeface="Calibri"/>
              <a:sym typeface="Calibri"/>
            </a:endParaRPr>
          </a:p>
        </p:txBody>
      </p:sp>
      <p:sp>
        <p:nvSpPr>
          <p:cNvPr id="173" name="Shape 1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5</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r>
              <a:rPr lang="en-US" sz="1400" b="0" i="0" u="none" strike="noStrike" cap="none" baseline="0" dirty="0" smtClean="0">
                <a:solidFill>
                  <a:schemeClr val="dk1"/>
                </a:solidFill>
                <a:latin typeface="Calibri"/>
                <a:ea typeface="Calibri"/>
                <a:cs typeface="Calibri"/>
                <a:sym typeface="Calibri"/>
              </a:rPr>
              <a:t>We’re also poised to make significant investments in the Oak Creek watershed … </a:t>
            </a:r>
          </a:p>
          <a:p>
            <a:pPr marL="0" marR="0" lvl="0" indent="0" algn="l" rtl="0">
              <a:lnSpc>
                <a:spcPct val="100000"/>
              </a:lnSpc>
              <a:spcBef>
                <a:spcPts val="0"/>
              </a:spcBef>
              <a:spcAft>
                <a:spcPts val="0"/>
              </a:spcAft>
              <a:buClr>
                <a:schemeClr val="dk1"/>
              </a:buClr>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US" sz="1400" b="0" i="0" u="none" strike="noStrike" cap="none" baseline="0" dirty="0" smtClean="0">
                <a:solidFill>
                  <a:schemeClr val="dk1"/>
                </a:solidFill>
                <a:latin typeface="Calibri"/>
                <a:ea typeface="Calibri"/>
                <a:cs typeface="Calibri"/>
                <a:sym typeface="Calibri"/>
              </a:rPr>
              <a:t>We’ve spend the better part of a year lining up support for a watershed restoration effort, bringing together the six communities of the Oak Creek watershed, the county and MMSD around a common goal of bringing vitality back to this natural resource. </a:t>
            </a:r>
          </a:p>
          <a:p>
            <a:pPr marL="0" marR="0" lvl="0" indent="0" algn="l" rtl="0">
              <a:lnSpc>
                <a:spcPct val="100000"/>
              </a:lnSpc>
              <a:spcBef>
                <a:spcPts val="0"/>
              </a:spcBef>
              <a:spcAft>
                <a:spcPts val="0"/>
              </a:spcAft>
              <a:buClr>
                <a:schemeClr val="dk1"/>
              </a:buClr>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US" sz="1400" b="0" i="0" u="none" strike="noStrike" cap="none" baseline="0" dirty="0" smtClean="0">
                <a:solidFill>
                  <a:schemeClr val="dk1"/>
                </a:solidFill>
                <a:latin typeface="Calibri"/>
                <a:ea typeface="Calibri"/>
                <a:cs typeface="Calibri"/>
                <a:sym typeface="Calibri"/>
              </a:rPr>
              <a:t>And I’m happy to announce we’re almost there … money toward this half-million dollar effort is included in the budgets of key funding sources, and we’ll cross our fingers it stays there. </a:t>
            </a:r>
          </a:p>
          <a:p>
            <a:pPr marL="0" marR="0" lvl="0" indent="0" algn="l" rtl="0">
              <a:lnSpc>
                <a:spcPct val="100000"/>
              </a:lnSpc>
              <a:spcBef>
                <a:spcPts val="0"/>
              </a:spcBef>
              <a:spcAft>
                <a:spcPts val="0"/>
              </a:spcAft>
              <a:buClr>
                <a:schemeClr val="dk1"/>
              </a:buClr>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US" sz="1400" b="0" i="0" u="none" strike="noStrike" cap="none" baseline="0" dirty="0" smtClean="0">
                <a:solidFill>
                  <a:schemeClr val="dk1"/>
                </a:solidFill>
                <a:latin typeface="Calibri"/>
                <a:ea typeface="Calibri"/>
                <a:cs typeface="Calibri"/>
                <a:sym typeface="Calibri"/>
              </a:rPr>
              <a:t>The goal: Develop a scientific study around the of this resource … and unite everyone in the watershed around the effort, bringing people together to restore vitality to this wonderful natural resource. </a:t>
            </a:r>
          </a:p>
          <a:p>
            <a:pPr marL="0" marR="0" lvl="0" indent="0" algn="l" rtl="0">
              <a:lnSpc>
                <a:spcPct val="100000"/>
              </a:lnSpc>
              <a:spcBef>
                <a:spcPts val="0"/>
              </a:spcBef>
              <a:spcAft>
                <a:spcPts val="0"/>
              </a:spcAft>
              <a:buClr>
                <a:schemeClr val="dk1"/>
              </a:buClr>
              <a:buFont typeface="Calibri"/>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Tx/>
              <a:buFont typeface="Calibri"/>
              <a:buNone/>
              <a:tabLst/>
              <a:defRPr/>
            </a:pPr>
            <a:r>
              <a:rPr lang="en-US" sz="1400" b="0" i="0" u="none" strike="noStrike" cap="none" baseline="0" dirty="0" smtClean="0">
                <a:solidFill>
                  <a:schemeClr val="dk1"/>
                </a:solidFill>
                <a:latin typeface="Calibri"/>
                <a:ea typeface="Calibri"/>
                <a:cs typeface="Calibri"/>
                <a:sym typeface="Calibri"/>
              </a:rPr>
              <a:t>We’re also working hard on beautifying our city. We just formed a city-sponsored Beautification Committee, a group that is passionate about areas like seasonal </a:t>
            </a:r>
            <a:r>
              <a:rPr lang="en-US" sz="1400" b="0" i="0" u="none" strike="noStrike" cap="none" baseline="0" dirty="0" err="1" smtClean="0">
                <a:solidFill>
                  <a:schemeClr val="dk1"/>
                </a:solidFill>
                <a:latin typeface="Calibri"/>
                <a:ea typeface="Calibri"/>
                <a:cs typeface="Calibri"/>
                <a:sym typeface="Calibri"/>
              </a:rPr>
              <a:t>streetscaping</a:t>
            </a:r>
            <a:r>
              <a:rPr lang="en-US" sz="1400" b="0" i="0" u="none" strike="noStrike" cap="none" baseline="0" dirty="0" smtClean="0">
                <a:solidFill>
                  <a:schemeClr val="dk1"/>
                </a:solidFill>
                <a:latin typeface="Calibri"/>
                <a:ea typeface="Calibri"/>
                <a:cs typeface="Calibri"/>
                <a:sym typeface="Calibri"/>
              </a:rPr>
              <a:t>, urban forestry, public plantings, community cleanups, and other ways we can make South Milwaukee a more beautiful place. Their first project: Christmas decorations around the city, especially downtown. You’ll see the fruits of their this holiday season. </a:t>
            </a:r>
          </a:p>
          <a:p>
            <a:pPr marL="0" marR="0" lvl="0" indent="0" algn="l" defTabSz="914400" rtl="0" eaLnBrk="1" fontAlgn="auto" latinLnBrk="0" hangingPunct="1">
              <a:lnSpc>
                <a:spcPct val="100000"/>
              </a:lnSpc>
              <a:spcBef>
                <a:spcPts val="0"/>
              </a:spcBef>
              <a:spcAft>
                <a:spcPts val="0"/>
              </a:spcAft>
              <a:buClr>
                <a:schemeClr val="dk1"/>
              </a:buClr>
              <a:buSzTx/>
              <a:buFont typeface="Calibri"/>
              <a:buNone/>
              <a:tabLst/>
              <a:defRPr/>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Tx/>
              <a:buFont typeface="Calibri"/>
              <a:buNone/>
              <a:tabLst/>
              <a:defRPr/>
            </a:pPr>
            <a:r>
              <a:rPr lang="en-US" sz="1400" b="0" i="0" u="none" strike="noStrike" cap="none" baseline="0" dirty="0" smtClean="0">
                <a:solidFill>
                  <a:schemeClr val="dk1"/>
                </a:solidFill>
                <a:latin typeface="Calibri"/>
                <a:ea typeface="Calibri"/>
                <a:cs typeface="Calibri"/>
                <a:sym typeface="Calibri"/>
              </a:rPr>
              <a:t>Then there is Growing South Milwaukee, a grassroots organization that has formed to start a community garden in 2016, likely downtown. </a:t>
            </a:r>
          </a:p>
          <a:p>
            <a:pPr marL="0" marR="0" lvl="0" indent="0" algn="l" defTabSz="914400" rtl="0" eaLnBrk="1" fontAlgn="auto" latinLnBrk="0" hangingPunct="1">
              <a:lnSpc>
                <a:spcPct val="100000"/>
              </a:lnSpc>
              <a:spcBef>
                <a:spcPts val="0"/>
              </a:spcBef>
              <a:spcAft>
                <a:spcPts val="0"/>
              </a:spcAft>
              <a:buClr>
                <a:schemeClr val="dk1"/>
              </a:buClr>
              <a:buSzTx/>
              <a:buFont typeface="Calibri"/>
              <a:buNone/>
              <a:tabLst/>
              <a:defRPr/>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Tx/>
              <a:buFont typeface="Calibri"/>
              <a:buNone/>
              <a:tabLst/>
              <a:defRPr/>
            </a:pPr>
            <a:r>
              <a:rPr lang="en-US" sz="1400" b="0" i="0" u="none" strike="noStrike" cap="none" baseline="0" dirty="0" smtClean="0">
                <a:solidFill>
                  <a:schemeClr val="dk1"/>
                </a:solidFill>
                <a:latin typeface="Calibri"/>
                <a:ea typeface="Calibri"/>
                <a:cs typeface="Calibri"/>
                <a:sym typeface="Calibri"/>
              </a:rPr>
              <a:t>So lots happening in the short, medium and long term when it comes to our public spaces … and there is a lot more to come. </a:t>
            </a:r>
          </a:p>
        </p:txBody>
      </p:sp>
      <p:sp>
        <p:nvSpPr>
          <p:cNvPr id="173" name="Shape 1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6</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5" name="Shape 15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ea typeface="Calibri"/>
                <a:cs typeface="Calibri"/>
                <a:sym typeface="Calibri"/>
              </a:rPr>
              <a:t>Our planning efforts will inform our decisions going forward … and we’re making big investments in this area, too.</a:t>
            </a:r>
          </a:p>
          <a:p>
            <a:pPr marL="0" marR="0" lvl="0" indent="0" algn="l" rtl="0">
              <a:lnSpc>
                <a:spcPct val="100000"/>
              </a:lnSpc>
              <a:spcBef>
                <a:spcPts val="0"/>
              </a:spcBef>
              <a:spcAft>
                <a:spcPts val="0"/>
              </a:spcAft>
              <a:buClr>
                <a:schemeClr val="dk1"/>
              </a:buClr>
              <a:buSzPct val="25000"/>
              <a:buFont typeface="Arial"/>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ea typeface="Calibri"/>
                <a:cs typeface="Calibri"/>
                <a:sym typeface="Calibri"/>
              </a:rPr>
              <a:t>ROBIN SPEAKS</a:t>
            </a:r>
          </a:p>
          <a:p>
            <a:pPr marL="0" marR="0" lvl="0" indent="0" algn="l" rtl="0">
              <a:lnSpc>
                <a:spcPct val="100000"/>
              </a:lnSpc>
              <a:spcBef>
                <a:spcPts val="0"/>
              </a:spcBef>
              <a:spcAft>
                <a:spcPts val="0"/>
              </a:spcAft>
              <a:buClr>
                <a:schemeClr val="dk1"/>
              </a:buClr>
              <a:buSzPct val="25000"/>
              <a:buFont typeface="Arial"/>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ea typeface="Calibri"/>
                <a:cs typeface="Calibri"/>
                <a:sym typeface="Calibri"/>
              </a:rPr>
              <a:t>Update </a:t>
            </a:r>
            <a:r>
              <a:rPr lang="en-US" sz="1400" b="0" i="0" u="none" strike="noStrike" cap="none" baseline="0" dirty="0">
                <a:solidFill>
                  <a:schemeClr val="dk1"/>
                </a:solidFill>
                <a:latin typeface="Calibri"/>
                <a:ea typeface="Calibri"/>
                <a:cs typeface="Calibri"/>
                <a:sym typeface="Calibri"/>
              </a:rPr>
              <a:t>on our downtown and comprehensive planning efforts … </a:t>
            </a:r>
          </a:p>
          <a:p>
            <a:pPr marL="0" marR="0" lvl="0" indent="0" algn="l" rtl="0">
              <a:lnSpc>
                <a:spcPct val="100000"/>
              </a:lnSpc>
              <a:spcBef>
                <a:spcPts val="0"/>
              </a:spcBef>
              <a:spcAft>
                <a:spcPts val="0"/>
              </a:spcAft>
              <a:buClr>
                <a:schemeClr val="dk1"/>
              </a:buClr>
              <a:buFont typeface="Arial"/>
              <a:buNone/>
            </a:pPr>
            <a:endParaRPr sz="1400" dirty="0"/>
          </a:p>
          <a:p>
            <a:pPr marL="0" marR="0" lvl="0" indent="0" algn="l" rtl="0">
              <a:lnSpc>
                <a:spcPct val="100000"/>
              </a:lnSpc>
              <a:spcBef>
                <a:spcPts val="0"/>
              </a:spcBef>
              <a:spcAft>
                <a:spcPts val="0"/>
              </a:spcAft>
              <a:buClr>
                <a:schemeClr val="dk1"/>
              </a:buClr>
              <a:buSzPct val="25000"/>
              <a:buFont typeface="Arial"/>
              <a:buNone/>
            </a:pPr>
            <a:r>
              <a:rPr lang="en-US" sz="1400" dirty="0"/>
              <a:t>Key message: We are laying the foundation for future growth by updating our comprehensive plan and delivering a focused plan downtown for the first time. These plans won’t sit on the shelf. We will work them, from day one. In fact, we’re already starting to use some of the early thinking in driving economic development in South Milwaukee. </a:t>
            </a:r>
          </a:p>
        </p:txBody>
      </p:sp>
      <p:sp>
        <p:nvSpPr>
          <p:cNvPr id="156" name="Shape 15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7</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9" name="Shape 17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sym typeface="Calibri"/>
              </a:rPr>
              <a:t>ERIK SPEAKS</a:t>
            </a:r>
          </a:p>
          <a:p>
            <a:pPr marL="0" marR="0" lvl="0" indent="0" algn="l" rtl="0">
              <a:lnSpc>
                <a:spcPct val="100000"/>
              </a:lnSpc>
              <a:spcBef>
                <a:spcPts val="0"/>
              </a:spcBef>
              <a:spcAft>
                <a:spcPts val="0"/>
              </a:spcAft>
              <a:buClr>
                <a:schemeClr val="dk1"/>
              </a:buClr>
              <a:buSzPct val="25000"/>
              <a:buFont typeface="Arial"/>
              <a:buNone/>
            </a:pPr>
            <a:endParaRPr lang="en-US" sz="1400" b="0" i="0" u="none" strike="noStrike" cap="none" baseline="0" dirty="0" smtClean="0">
              <a:solidFill>
                <a:schemeClr val="dk1"/>
              </a:solidFill>
              <a:latin typeface="Calibri"/>
              <a:sym typeface="Calibri"/>
            </a:endParaRP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sym typeface="Calibri"/>
              </a:rPr>
              <a:t>Thanks, Robin. As part of that planning effort, we’re taking a hard look at a number opportunity parcels around the city. </a:t>
            </a:r>
          </a:p>
          <a:p>
            <a:pPr marL="0" marR="0" lvl="0" indent="0" algn="l" rtl="0">
              <a:lnSpc>
                <a:spcPct val="100000"/>
              </a:lnSpc>
              <a:spcBef>
                <a:spcPts val="0"/>
              </a:spcBef>
              <a:spcAft>
                <a:spcPts val="0"/>
              </a:spcAft>
              <a:buClr>
                <a:schemeClr val="dk1"/>
              </a:buClr>
              <a:buSzPct val="25000"/>
              <a:buFont typeface="Arial"/>
              <a:buNone/>
            </a:pPr>
            <a:endParaRPr lang="en-US" sz="1400" b="0" i="0" u="none" strike="noStrike" cap="none" baseline="0" dirty="0" smtClean="0">
              <a:solidFill>
                <a:schemeClr val="dk1"/>
              </a:solidFill>
              <a:latin typeface="Calibri"/>
              <a:sym typeface="Calibri"/>
            </a:endParaRP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dirty="0" smtClean="0">
                <a:solidFill>
                  <a:schemeClr val="dk1"/>
                </a:solidFill>
                <a:latin typeface="Calibri"/>
                <a:sym typeface="Calibri"/>
              </a:rPr>
              <a:t>The key message here: </a:t>
            </a:r>
            <a:r>
              <a:rPr lang="en-US" sz="1400" dirty="0" smtClean="0"/>
              <a:t>We have a variety of parcels in play to suit a number of development and redevelopment opportunities. </a:t>
            </a:r>
          </a:p>
          <a:p>
            <a:pPr marL="0" marR="0" lvl="0" indent="0" algn="l" rtl="0">
              <a:lnSpc>
                <a:spcPct val="100000"/>
              </a:lnSpc>
              <a:spcBef>
                <a:spcPts val="0"/>
              </a:spcBef>
              <a:spcAft>
                <a:spcPts val="0"/>
              </a:spcAft>
              <a:buClr>
                <a:schemeClr val="dk1"/>
              </a:buClr>
              <a:buSzPct val="25000"/>
              <a:buFont typeface="Arial"/>
              <a:buNone/>
            </a:pPr>
            <a:endParaRPr lang="en-US" sz="1400" dirty="0" smtClean="0"/>
          </a:p>
          <a:p>
            <a:pPr marL="0" marR="0" lvl="0" indent="0" algn="l" rtl="0">
              <a:lnSpc>
                <a:spcPct val="100000"/>
              </a:lnSpc>
              <a:spcBef>
                <a:spcPts val="0"/>
              </a:spcBef>
              <a:spcAft>
                <a:spcPts val="0"/>
              </a:spcAft>
              <a:buClr>
                <a:schemeClr val="dk1"/>
              </a:buClr>
              <a:buSzPct val="25000"/>
              <a:buFont typeface="Arial"/>
              <a:buNone/>
            </a:pPr>
            <a:r>
              <a:rPr lang="en-US" sz="1400" dirty="0" smtClean="0"/>
              <a:t>To</a:t>
            </a:r>
            <a:r>
              <a:rPr lang="en-US" sz="1400" baseline="0" dirty="0" smtClean="0"/>
              <a:t> me, it all starts with small businesses, and we’re are always looking to connect potential business owners with affordable property be it downtown or outside of our city center. </a:t>
            </a:r>
          </a:p>
          <a:p>
            <a:pPr marL="0" marR="0" lvl="0" indent="0" algn="l" rtl="0">
              <a:lnSpc>
                <a:spcPct val="100000"/>
              </a:lnSpc>
              <a:spcBef>
                <a:spcPts val="0"/>
              </a:spcBef>
              <a:spcAft>
                <a:spcPts val="0"/>
              </a:spcAft>
              <a:buClr>
                <a:schemeClr val="dk1"/>
              </a:buClr>
              <a:buSzPct val="25000"/>
              <a:buFont typeface="Arial"/>
              <a:buNone/>
            </a:pPr>
            <a:endParaRPr lang="en-US" sz="1400" baseline="0" dirty="0" smtClean="0"/>
          </a:p>
          <a:p>
            <a:pPr marL="0" marR="0" lvl="0" indent="0" algn="l" rtl="0">
              <a:lnSpc>
                <a:spcPct val="100000"/>
              </a:lnSpc>
              <a:spcBef>
                <a:spcPts val="0"/>
              </a:spcBef>
              <a:spcAft>
                <a:spcPts val="0"/>
              </a:spcAft>
              <a:buClr>
                <a:schemeClr val="dk1"/>
              </a:buClr>
              <a:buSzPct val="25000"/>
              <a:buFont typeface="Arial"/>
              <a:buNone/>
            </a:pPr>
            <a:r>
              <a:rPr lang="en-US" sz="1400" baseline="0" dirty="0" smtClean="0"/>
              <a:t>As I mentioned earlier, we’re seeing some of the fruits of that labor now, but we have a lot of road left … with our planning efforts will help us build that roadmap for the future. </a:t>
            </a:r>
          </a:p>
          <a:p>
            <a:pPr marL="0" marR="0" lvl="0" indent="0" algn="l" rtl="0">
              <a:lnSpc>
                <a:spcPct val="100000"/>
              </a:lnSpc>
              <a:spcBef>
                <a:spcPts val="0"/>
              </a:spcBef>
              <a:spcAft>
                <a:spcPts val="0"/>
              </a:spcAft>
              <a:buClr>
                <a:schemeClr val="dk1"/>
              </a:buClr>
              <a:buSzPct val="25000"/>
              <a:buFont typeface="Arial"/>
              <a:buNone/>
            </a:pPr>
            <a:endParaRPr lang="en-US" sz="1400" dirty="0" smtClean="0"/>
          </a:p>
          <a:p>
            <a:pPr marL="0" marR="0" lvl="0" indent="0" algn="l" rtl="0">
              <a:lnSpc>
                <a:spcPct val="100000"/>
              </a:lnSpc>
              <a:spcBef>
                <a:spcPts val="0"/>
              </a:spcBef>
              <a:spcAft>
                <a:spcPts val="0"/>
              </a:spcAft>
              <a:buClr>
                <a:schemeClr val="dk1"/>
              </a:buClr>
              <a:buSzPct val="25000"/>
              <a:buFont typeface="Arial"/>
              <a:buNone/>
            </a:pPr>
            <a:r>
              <a:rPr lang="en-US" sz="1400" dirty="0" smtClean="0"/>
              <a:t>We also have opportunities for bigger developments</a:t>
            </a:r>
            <a:r>
              <a:rPr lang="en-US" sz="1400" baseline="0" dirty="0" smtClean="0"/>
              <a:t>, along the lines of what you see in the photos …</a:t>
            </a:r>
          </a:p>
          <a:p>
            <a:pPr marL="0" marR="0" lvl="0" indent="0" algn="l" rtl="0">
              <a:lnSpc>
                <a:spcPct val="100000"/>
              </a:lnSpc>
              <a:spcBef>
                <a:spcPts val="0"/>
              </a:spcBef>
              <a:spcAft>
                <a:spcPts val="0"/>
              </a:spcAft>
              <a:buClr>
                <a:schemeClr val="dk1"/>
              </a:buClr>
              <a:buSzPct val="25000"/>
              <a:buFont typeface="Arial"/>
              <a:buNone/>
            </a:pPr>
            <a:endParaRPr lang="en-US" sz="1400" baseline="0" dirty="0" smtClean="0"/>
          </a:p>
          <a:p>
            <a:pPr marL="0" marR="0" lvl="0" indent="0" algn="l" rtl="0">
              <a:spcBef>
                <a:spcPts val="0"/>
              </a:spcBef>
              <a:buClr>
                <a:schemeClr val="dk1"/>
              </a:buClr>
              <a:buSzPct val="25000"/>
              <a:buFont typeface="Arial"/>
              <a:buNone/>
            </a:pPr>
            <a:r>
              <a:rPr lang="en-US" sz="1400" b="0" i="0" u="none" strike="noStrike" cap="none" baseline="0" dirty="0" smtClean="0">
                <a:solidFill>
                  <a:schemeClr val="dk1"/>
                </a:solidFill>
                <a:latin typeface="Calibri"/>
                <a:ea typeface="Calibri"/>
                <a:cs typeface="Calibri"/>
                <a:sym typeface="Calibri"/>
              </a:rPr>
              <a:t>TIFs – 3 development districts that present some unique opportunities for developers throughout the city</a:t>
            </a:r>
          </a:p>
          <a:p>
            <a:pPr marL="171450" marR="0" lvl="0" indent="-171450" algn="l" rtl="0">
              <a:spcBef>
                <a:spcPts val="0"/>
              </a:spcBef>
              <a:buClr>
                <a:schemeClr val="dk1"/>
              </a:buClr>
              <a:buSzPct val="25000"/>
              <a:buFont typeface="Arial" panose="020B0604020202020204" pitchFamily="34" charset="0"/>
              <a:buChar char="•"/>
            </a:pPr>
            <a:r>
              <a:rPr lang="en-US" sz="1400" b="0" i="0" u="none" strike="noStrike" cap="none" baseline="0" dirty="0" smtClean="0">
                <a:solidFill>
                  <a:schemeClr val="dk1"/>
                </a:solidFill>
                <a:latin typeface="Calibri"/>
                <a:ea typeface="Calibri"/>
                <a:cs typeface="Calibri"/>
                <a:sym typeface="Calibri"/>
              </a:rPr>
              <a:t>South of Milwaukee Avenue</a:t>
            </a:r>
          </a:p>
          <a:p>
            <a:pPr marL="171450" marR="0" lvl="0" indent="-171450" algn="l" rtl="0">
              <a:spcBef>
                <a:spcPts val="0"/>
              </a:spcBef>
              <a:buClr>
                <a:schemeClr val="dk1"/>
              </a:buClr>
              <a:buSzPct val="25000"/>
              <a:buFont typeface="Arial" panose="020B0604020202020204" pitchFamily="34" charset="0"/>
              <a:buChar char="•"/>
            </a:pPr>
            <a:r>
              <a:rPr lang="en-US" sz="1400" b="0" i="0" u="none" strike="noStrike" cap="none" baseline="0" dirty="0" smtClean="0">
                <a:solidFill>
                  <a:schemeClr val="dk1"/>
                </a:solidFill>
                <a:latin typeface="Calibri"/>
                <a:ea typeface="Calibri"/>
                <a:cs typeface="Calibri"/>
                <a:sym typeface="Calibri"/>
              </a:rPr>
              <a:t>North side of the city – Walmart, Burger King</a:t>
            </a:r>
          </a:p>
          <a:p>
            <a:pPr marL="171450" marR="0" lvl="0" indent="-171450" algn="l" rtl="0">
              <a:spcBef>
                <a:spcPts val="0"/>
              </a:spcBef>
              <a:buClr>
                <a:schemeClr val="dk1"/>
              </a:buClr>
              <a:buSzPct val="25000"/>
              <a:buFont typeface="Arial" panose="020B0604020202020204" pitchFamily="34" charset="0"/>
              <a:buChar char="•"/>
            </a:pPr>
            <a:r>
              <a:rPr lang="en-US" sz="1400" b="0" i="0" u="none" strike="noStrike" cap="none" baseline="0" dirty="0" smtClean="0">
                <a:solidFill>
                  <a:schemeClr val="dk1"/>
                </a:solidFill>
                <a:latin typeface="Calibri"/>
                <a:ea typeface="Calibri"/>
                <a:cs typeface="Calibri"/>
                <a:sym typeface="Calibri"/>
              </a:rPr>
              <a:t>South side of the city – Grant Park Plaza</a:t>
            </a:r>
          </a:p>
          <a:p>
            <a:pPr marL="0" marR="0" lvl="0" indent="0" algn="l" rtl="0">
              <a:spcBef>
                <a:spcPts val="0"/>
              </a:spcBef>
              <a:buClr>
                <a:schemeClr val="dk1"/>
              </a:buClr>
              <a:buSzPct val="25000"/>
              <a:buFont typeface="Arial"/>
              <a:buNone/>
            </a:pPr>
            <a:r>
              <a:rPr lang="en-US" sz="1400" b="0" i="0" u="none" strike="noStrike" cap="none" baseline="0" dirty="0" smtClean="0">
                <a:solidFill>
                  <a:schemeClr val="dk1"/>
                </a:solidFill>
                <a:latin typeface="Calibri"/>
                <a:ea typeface="Calibri"/>
                <a:cs typeface="Calibri"/>
                <a:sym typeface="Calibri"/>
              </a:rPr>
              <a:t>We’re also taking a hard look at opportunity areas like … </a:t>
            </a:r>
          </a:p>
          <a:p>
            <a:pPr marL="171450" marR="0" lvl="0" indent="-171450" algn="l" rtl="0">
              <a:spcBef>
                <a:spcPts val="0"/>
              </a:spcBef>
              <a:buClr>
                <a:schemeClr val="dk1"/>
              </a:buClr>
              <a:buSzPct val="25000"/>
              <a:buFont typeface="Arial" panose="020B0604020202020204" pitchFamily="34" charset="0"/>
              <a:buChar char="•"/>
            </a:pPr>
            <a:r>
              <a:rPr lang="en-US" sz="1400" b="0" i="0" u="none" strike="noStrike" cap="none" baseline="0" dirty="0" smtClean="0">
                <a:solidFill>
                  <a:schemeClr val="dk1"/>
                </a:solidFill>
                <a:latin typeface="Calibri"/>
                <a:ea typeface="Calibri"/>
                <a:cs typeface="Calibri"/>
                <a:sym typeface="Calibri"/>
              </a:rPr>
              <a:t>Land surrounding the Oak Creek Park</a:t>
            </a:r>
          </a:p>
          <a:p>
            <a:pPr marL="171450" marR="0" lvl="0" indent="-171450" algn="l" rtl="0">
              <a:spcBef>
                <a:spcPts val="0"/>
              </a:spcBef>
              <a:buClr>
                <a:schemeClr val="dk1"/>
              </a:buClr>
              <a:buSzPct val="25000"/>
              <a:buFont typeface="Arial" panose="020B0604020202020204" pitchFamily="34" charset="0"/>
              <a:buChar char="•"/>
            </a:pPr>
            <a:r>
              <a:rPr lang="en-US" sz="1400" b="0" i="0" u="none" strike="noStrike" cap="none" baseline="0" dirty="0" smtClean="0">
                <a:solidFill>
                  <a:schemeClr val="dk1"/>
                </a:solidFill>
                <a:latin typeface="Calibri"/>
                <a:ea typeface="Calibri"/>
                <a:cs typeface="Calibri"/>
                <a:sym typeface="Calibri"/>
              </a:rPr>
              <a:t>The former AMF … 7 acres located just blocks from Grant Park</a:t>
            </a:r>
          </a:p>
          <a:p>
            <a:pPr marL="0" marR="0" lvl="0" indent="0" algn="l" rtl="0">
              <a:spcBef>
                <a:spcPts val="0"/>
              </a:spcBef>
              <a:buClr>
                <a:schemeClr val="dk1"/>
              </a:buClr>
              <a:buSzPct val="25000"/>
              <a:buFont typeface="Arial" panose="020B0604020202020204" pitchFamily="34" charset="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ct val="25000"/>
              <a:buFont typeface="Arial" panose="020B0604020202020204" pitchFamily="34" charset="0"/>
              <a:buNone/>
              <a:tabLst/>
              <a:defRPr/>
            </a:pPr>
            <a:r>
              <a:rPr lang="en-US" sz="1400" baseline="0" dirty="0" smtClean="0"/>
              <a:t>No matter what type of property you are looking for, the amenities are clear in South Milwaukee: Affordable real estate, both for sale or lease; proximity </a:t>
            </a:r>
            <a:r>
              <a:rPr lang="en-US" sz="1400" b="0" i="0" u="none" strike="noStrike" cap="none" baseline="0" dirty="0" smtClean="0">
                <a:solidFill>
                  <a:schemeClr val="dk1"/>
                </a:solidFill>
                <a:latin typeface="Calibri"/>
                <a:sym typeface="Calibri"/>
              </a:rPr>
              <a:t>to the major transportation hubs; great schools; terrific parks and other public spaces; events that are second to none; and a feeling of community that just can’t get in all places. </a:t>
            </a:r>
            <a:endParaRPr lang="en-US" sz="1400" baseline="0" dirty="0" smtClean="0"/>
          </a:p>
          <a:p>
            <a:pPr marL="0" marR="0" lvl="0" indent="0" algn="l" rtl="0">
              <a:spcBef>
                <a:spcPts val="0"/>
              </a:spcBef>
              <a:buClr>
                <a:schemeClr val="dk1"/>
              </a:buClr>
              <a:buSzPct val="25000"/>
              <a:buFont typeface="Arial" panose="020B0604020202020204" pitchFamily="34" charset="0"/>
              <a:buNone/>
            </a:pPr>
            <a:endParaRPr lang="en-US" sz="1400" b="0" i="0" u="none" strike="noStrike" cap="none" baseline="0" dirty="0" smtClean="0">
              <a:solidFill>
                <a:schemeClr val="dk1"/>
              </a:solidFill>
              <a:latin typeface="Calibri"/>
              <a:ea typeface="Calibri"/>
              <a:cs typeface="Calibri"/>
              <a:sym typeface="Calibri"/>
            </a:endParaRPr>
          </a:p>
        </p:txBody>
      </p:sp>
      <p:sp>
        <p:nvSpPr>
          <p:cNvPr id="180" name="Shape 18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8</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9" name="Shape 17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Our biggest opportunity? It’s downtown.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We’re putting more focus than ever on our city center, and for good reason: As downtown goes, so goes South Milwaukee.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It’s a huge redevelopment opportunity … one that is still in many ways in its infancy.</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The vision is simple: Bring our city center back to life, delivering a renewed energy downtown built around locally owned business, sought-after residences, terrific public spaces and memorable events.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And we’re making progress. New sustainable businesses have opened in the past year, several new ones are coming online in coming months, and several existing businesses are planning expansions.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Font typeface="Arial" panose="020B0604020202020204" pitchFamily="34" charset="0"/>
              <a:buNone/>
            </a:pPr>
            <a:r>
              <a:rPr lang="en-US" sz="1400" b="0" i="0" u="none" strike="noStrike" cap="none" baseline="0" dirty="0" smtClean="0">
                <a:solidFill>
                  <a:schemeClr val="dk1"/>
                </a:solidFill>
                <a:latin typeface="Calibri"/>
                <a:ea typeface="Calibri"/>
                <a:cs typeface="Calibri"/>
                <a:sym typeface="Calibri"/>
              </a:rPr>
              <a:t>I already mentioned a few of them earlier, like Revolution Hair Studio and MKE City Sippers and Board Game Barrister and new businesses like the candy store and supper club-style restaurant coming online. </a:t>
            </a:r>
          </a:p>
          <a:p>
            <a:pPr marL="0" marR="0" lvl="0" indent="0" algn="l" rtl="0">
              <a:spcBef>
                <a:spcPts val="0"/>
              </a:spcBef>
              <a:buSzPct val="25000"/>
              <a:buFont typeface="Arial" panose="020B0604020202020204" pitchFamily="34" charset="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Font typeface="Arial" panose="020B0604020202020204" pitchFamily="34" charset="0"/>
              <a:buNone/>
            </a:pPr>
            <a:r>
              <a:rPr lang="en-US" sz="1400" b="0" i="0" u="none" strike="noStrike" cap="none" baseline="0" dirty="0" smtClean="0">
                <a:solidFill>
                  <a:schemeClr val="dk1"/>
                </a:solidFill>
                <a:latin typeface="Calibri"/>
                <a:ea typeface="Calibri"/>
                <a:cs typeface="Calibri"/>
                <a:sym typeface="Calibri"/>
              </a:rPr>
              <a:t>I’ll add another here … Styled Aesthetic, a screen printing business on Milwaukee Avenue founded by two Franklin High School graduates that is building out its South Milwaukee Rocket apparel store while also adding equipment and employees to build out its printing operations … especially around its motorsports </a:t>
            </a:r>
            <a:r>
              <a:rPr lang="en-US" sz="1400" b="0" i="0" u="none" strike="noStrike" cap="none" baseline="0" dirty="0" smtClean="0">
                <a:solidFill>
                  <a:schemeClr val="dk1"/>
                </a:solidFill>
                <a:latin typeface="Calibri"/>
                <a:ea typeface="Calibri"/>
                <a:cs typeface="Calibri"/>
                <a:sym typeface="Calibri"/>
              </a:rPr>
              <a:t>operation</a:t>
            </a:r>
            <a:r>
              <a:rPr lang="en-US" sz="1400" b="0" i="0" u="none" strike="noStrike" cap="none" baseline="0" dirty="0" smtClean="0">
                <a:solidFill>
                  <a:schemeClr val="dk1"/>
                </a:solidFill>
                <a:latin typeface="Calibri"/>
                <a:ea typeface="Calibri"/>
                <a:cs typeface="Calibri"/>
                <a:sym typeface="Calibri"/>
              </a:rPr>
              <a:t>. I met with these guys last week, and they have big plans for growth, and it’s exciting. </a:t>
            </a:r>
          </a:p>
          <a:p>
            <a:pPr marL="0" marR="0" lvl="0" indent="0" algn="l" rtl="0">
              <a:spcBef>
                <a:spcPts val="0"/>
              </a:spcBef>
              <a:buSzPct val="25000"/>
              <a:buFont typeface="Arial" panose="020B0604020202020204" pitchFamily="34" charset="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Font typeface="Arial" panose="020B0604020202020204" pitchFamily="34" charset="0"/>
              <a:buNone/>
            </a:pPr>
            <a:r>
              <a:rPr lang="en-US" sz="1400" b="0" i="0" u="none" strike="noStrike" cap="none" baseline="0" dirty="0" smtClean="0">
                <a:solidFill>
                  <a:schemeClr val="dk1"/>
                </a:solidFill>
                <a:latin typeface="Calibri"/>
                <a:ea typeface="Calibri"/>
                <a:cs typeface="Calibri"/>
                <a:sym typeface="Calibri"/>
              </a:rPr>
              <a:t>These types of businesses are the future of downtown South Milwaukee. </a:t>
            </a:r>
          </a:p>
        </p:txBody>
      </p:sp>
      <p:sp>
        <p:nvSpPr>
          <p:cNvPr id="180" name="Shape 18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9</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6" name="Shape 1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400" b="0" i="0" u="none" strike="noStrike" cap="none" baseline="0" dirty="0" smtClean="0">
                <a:solidFill>
                  <a:schemeClr val="dk1"/>
                </a:solidFill>
                <a:latin typeface="Calibri"/>
                <a:ea typeface="Calibri"/>
                <a:cs typeface="Calibri"/>
                <a:sym typeface="Calibri"/>
              </a:rPr>
              <a:t>And let’s not forget about fastest growing downtown business.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400" b="0" i="0" u="none" strike="noStrike" cap="none" baseline="0" dirty="0" smtClean="0">
                <a:solidFill>
                  <a:schemeClr val="dk1"/>
                </a:solidFill>
                <a:latin typeface="Calibri"/>
                <a:ea typeface="Calibri"/>
                <a:cs typeface="Calibri"/>
                <a:sym typeface="Calibri"/>
              </a:rPr>
              <a:t>The South Milwaukee Downtown Market is the </a:t>
            </a:r>
            <a:r>
              <a:rPr lang="en-US" sz="1400" b="0" i="0" u="none" strike="noStrike" cap="none" baseline="0" dirty="0">
                <a:solidFill>
                  <a:schemeClr val="dk1"/>
                </a:solidFill>
                <a:latin typeface="Calibri"/>
                <a:ea typeface="Calibri"/>
                <a:cs typeface="Calibri"/>
                <a:sym typeface="Calibri"/>
              </a:rPr>
              <a:t>largest farmers’ market between Milwaukee and Kenosha … </a:t>
            </a:r>
          </a:p>
          <a:p>
            <a:pPr marL="0" marR="0" lvl="0" indent="0" algn="l" rtl="0">
              <a:spcBef>
                <a:spcPts val="0"/>
              </a:spcBef>
              <a:buNone/>
            </a:pPr>
            <a:endParaRPr sz="14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a:solidFill>
                  <a:schemeClr val="dk1"/>
                </a:solidFill>
                <a:latin typeface="Calibri"/>
                <a:ea typeface="Calibri"/>
                <a:cs typeface="Calibri"/>
                <a:sym typeface="Calibri"/>
              </a:rPr>
              <a:t>One that regularly features more than 50 vendors selling produce, organics, arts, crafts, baked goods, prepared food and more … and a weekly concert series … and other special events … </a:t>
            </a:r>
          </a:p>
          <a:p>
            <a:pPr marL="0" marR="0" lvl="0" indent="0" algn="l" rtl="0">
              <a:spcBef>
                <a:spcPts val="0"/>
              </a:spcBef>
              <a:buNone/>
            </a:pPr>
            <a:endParaRPr sz="14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a:solidFill>
                  <a:schemeClr val="dk1"/>
                </a:solidFill>
                <a:latin typeface="Calibri"/>
                <a:ea typeface="Calibri"/>
                <a:cs typeface="Calibri"/>
                <a:sym typeface="Calibri"/>
              </a:rPr>
              <a:t>Bringing hundreds of people downtown every week every Thursday afternoon and evening during the summer.</a:t>
            </a:r>
          </a:p>
          <a:p>
            <a:pPr marL="0" marR="0" lvl="0" indent="0" algn="l" rtl="0">
              <a:spcBef>
                <a:spcPts val="0"/>
              </a:spcBef>
              <a:buNone/>
            </a:pPr>
            <a:endParaRPr sz="14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a:solidFill>
                  <a:schemeClr val="dk1"/>
                </a:solidFill>
                <a:latin typeface="Calibri"/>
                <a:ea typeface="Calibri"/>
                <a:cs typeface="Calibri"/>
                <a:sym typeface="Calibri"/>
              </a:rPr>
              <a:t>Investments in 2015 – $20,000 in new picnic </a:t>
            </a:r>
            <a:r>
              <a:rPr lang="en-US" sz="1400" b="0" i="0" u="none" strike="noStrike" cap="none" baseline="0" dirty="0" smtClean="0">
                <a:solidFill>
                  <a:schemeClr val="dk1"/>
                </a:solidFill>
                <a:latin typeface="Calibri"/>
                <a:ea typeface="Calibri"/>
                <a:cs typeface="Calibri"/>
                <a:sym typeface="Calibri"/>
              </a:rPr>
              <a:t>tables, a repainted stage area and more. </a:t>
            </a:r>
          </a:p>
        </p:txBody>
      </p:sp>
      <p:sp>
        <p:nvSpPr>
          <p:cNvPr id="187" name="Shape 1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10</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8" name="Shape 19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400" b="0" i="0" u="none" strike="noStrike" cap="none" baseline="0" dirty="0" smtClean="0">
                <a:solidFill>
                  <a:schemeClr val="dk1"/>
                </a:solidFill>
                <a:latin typeface="Calibri"/>
                <a:ea typeface="Calibri"/>
                <a:cs typeface="Calibri"/>
                <a:sym typeface="Calibri"/>
              </a:rPr>
              <a:t>The market is just one business-and community-building event that sets us apart.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sz="14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400" b="0" i="0" u="sng" strike="noStrike" cap="none" baseline="0" dirty="0">
                <a:solidFill>
                  <a:schemeClr val="dk1"/>
                </a:solidFill>
                <a:latin typeface="Calibri"/>
                <a:ea typeface="Calibri"/>
                <a:cs typeface="Calibri"/>
                <a:sym typeface="Calibri"/>
              </a:rPr>
              <a:t>Business-building events</a:t>
            </a:r>
          </a:p>
          <a:p>
            <a:pPr marL="171450" marR="0" lvl="0"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Special </a:t>
            </a:r>
            <a:r>
              <a:rPr lang="en-US" sz="1400" b="0" i="0" u="none" strike="noStrike" cap="none" baseline="0" dirty="0">
                <a:solidFill>
                  <a:schemeClr val="dk1"/>
                </a:solidFill>
                <a:latin typeface="Calibri"/>
                <a:ea typeface="Calibri"/>
                <a:cs typeface="Calibri"/>
                <a:sym typeface="Calibri"/>
              </a:rPr>
              <a:t>events throughout the farmers’ market season</a:t>
            </a:r>
          </a:p>
          <a:p>
            <a:pPr marL="171450" marR="0" lvl="0"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Our new and improved Evening </a:t>
            </a:r>
            <a:r>
              <a:rPr lang="en-US" sz="1400" b="0" i="0" u="none" strike="noStrike" cap="none" baseline="0" dirty="0">
                <a:solidFill>
                  <a:schemeClr val="dk1"/>
                </a:solidFill>
                <a:latin typeface="Calibri"/>
                <a:ea typeface="Calibri"/>
                <a:cs typeface="Calibri"/>
                <a:sym typeface="Calibri"/>
              </a:rPr>
              <a:t>on the Avenue </a:t>
            </a:r>
            <a:r>
              <a:rPr lang="en-US" sz="1400" b="0" i="0" u="none" strike="noStrike" cap="none" baseline="0" dirty="0" smtClean="0">
                <a:solidFill>
                  <a:schemeClr val="dk1"/>
                </a:solidFill>
                <a:latin typeface="Calibri"/>
                <a:ea typeface="Calibri"/>
                <a:cs typeface="Calibri"/>
                <a:sym typeface="Calibri"/>
              </a:rPr>
              <a:t>downtown street fair</a:t>
            </a:r>
          </a:p>
          <a:p>
            <a:pPr marL="171450" marR="0" lvl="0" indent="-171450" algn="l" rtl="0">
              <a:spcBef>
                <a:spcPts val="0"/>
              </a:spcBef>
              <a:buClr>
                <a:schemeClr val="dk1"/>
              </a:buClr>
              <a:buSzPct val="100000"/>
              <a:buFont typeface="Arial"/>
              <a:buChar char="•"/>
            </a:pPr>
            <a:r>
              <a:rPr lang="en-US" sz="1400" b="0" i="0" u="none" strike="noStrike" cap="none" baseline="0" dirty="0" smtClean="0">
                <a:solidFill>
                  <a:schemeClr val="dk1"/>
                </a:solidFill>
                <a:latin typeface="Calibri"/>
                <a:ea typeface="Calibri"/>
                <a:cs typeface="Calibri"/>
                <a:sym typeface="Calibri"/>
              </a:rPr>
              <a:t>Guardian </a:t>
            </a:r>
            <a:r>
              <a:rPr lang="en-US" sz="1400" b="0" i="0" u="none" strike="noStrike" cap="none" baseline="0" dirty="0">
                <a:solidFill>
                  <a:schemeClr val="dk1"/>
                </a:solidFill>
                <a:latin typeface="Calibri"/>
                <a:ea typeface="Calibri"/>
                <a:cs typeface="Calibri"/>
                <a:sym typeface="Calibri"/>
              </a:rPr>
              <a:t>Credit Union outdoor movies </a:t>
            </a:r>
          </a:p>
          <a:p>
            <a:pPr marL="171450" marR="0" lvl="0" indent="-171450" algn="l" rtl="0">
              <a:spcBef>
                <a:spcPts val="0"/>
              </a:spcBef>
              <a:buClr>
                <a:schemeClr val="dk1"/>
              </a:buClr>
              <a:buSzPct val="100000"/>
              <a:buFont typeface="Arial"/>
              <a:buChar char="•"/>
            </a:pPr>
            <a:r>
              <a:rPr lang="en-US" sz="1400" b="0" i="0" u="none" strike="noStrike" cap="none" baseline="0" dirty="0">
                <a:solidFill>
                  <a:schemeClr val="dk1"/>
                </a:solidFill>
                <a:latin typeface="Calibri"/>
                <a:ea typeface="Calibri"/>
                <a:cs typeface="Calibri"/>
                <a:sym typeface="Calibri"/>
              </a:rPr>
              <a:t>Downtown trick-or-treating event </a:t>
            </a:r>
            <a:r>
              <a:rPr lang="en-US" sz="1400" b="0" i="0" u="none" strike="noStrike" cap="none" baseline="0" dirty="0" smtClean="0">
                <a:solidFill>
                  <a:schemeClr val="dk1"/>
                </a:solidFill>
                <a:latin typeface="Calibri"/>
                <a:ea typeface="Calibri"/>
                <a:cs typeface="Calibri"/>
                <a:sym typeface="Calibri"/>
              </a:rPr>
              <a:t>… and</a:t>
            </a:r>
          </a:p>
          <a:p>
            <a:pPr marL="171450" marR="0" lvl="0" indent="-171450" algn="l" defTabSz="914400" rtl="0" eaLnBrk="1" fontAlgn="auto" latinLnBrk="0" hangingPunct="1">
              <a:lnSpc>
                <a:spcPct val="100000"/>
              </a:lnSpc>
              <a:spcBef>
                <a:spcPts val="0"/>
              </a:spcBef>
              <a:spcAft>
                <a:spcPts val="0"/>
              </a:spcAft>
              <a:buClr>
                <a:schemeClr val="dk1"/>
              </a:buClr>
              <a:buSzPct val="100000"/>
              <a:buFont typeface="Arial"/>
              <a:buChar char="•"/>
              <a:tabLst/>
              <a:defRPr/>
            </a:pPr>
            <a:r>
              <a:rPr lang="en-US" sz="1400" b="0" i="0" u="none" strike="noStrike" cap="none" baseline="0" dirty="0" smtClean="0">
                <a:solidFill>
                  <a:schemeClr val="dk1"/>
                </a:solidFill>
                <a:latin typeface="Calibri"/>
                <a:ea typeface="Calibri"/>
                <a:cs typeface="Calibri"/>
                <a:sym typeface="Calibri"/>
              </a:rPr>
              <a:t>Food trucks!</a:t>
            </a:r>
          </a:p>
          <a:p>
            <a:pPr marL="171450" marR="0" lvl="0" indent="-171450" algn="l" defTabSz="914400" rtl="0" eaLnBrk="1" fontAlgn="auto" latinLnBrk="0" hangingPunct="1">
              <a:lnSpc>
                <a:spcPct val="100000"/>
              </a:lnSpc>
              <a:spcBef>
                <a:spcPts val="0"/>
              </a:spcBef>
              <a:spcAft>
                <a:spcPts val="0"/>
              </a:spcAft>
              <a:buClr>
                <a:schemeClr val="dk1"/>
              </a:buClr>
              <a:buSzPct val="100000"/>
              <a:buFont typeface="Arial"/>
              <a:buChar char="•"/>
              <a:tabLst/>
              <a:defRPr/>
            </a:pP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400" b="0" i="0" u="none" strike="noStrike" cap="none" baseline="0" dirty="0" smtClean="0">
                <a:solidFill>
                  <a:schemeClr val="dk1"/>
                </a:solidFill>
                <a:latin typeface="Calibri"/>
                <a:ea typeface="Calibri"/>
                <a:cs typeface="Calibri"/>
                <a:sym typeface="Calibri"/>
              </a:rPr>
              <a:t>Tell the food truck story</a:t>
            </a:r>
            <a:r>
              <a:rPr lang="en-US" sz="1400" b="0" i="0" u="none" strike="noStrike" cap="none" baseline="0" dirty="0" smtClean="0">
                <a:solidFill>
                  <a:schemeClr val="dk1"/>
                </a:solidFill>
                <a:latin typeface="Calibri"/>
                <a:ea typeface="Calibri"/>
                <a:cs typeface="Calibri"/>
                <a:sym typeface="Calibri"/>
              </a:rPr>
              <a:t>!</a:t>
            </a:r>
            <a:endParaRPr lang="en-US" sz="1400" b="0" i="0" u="none" strike="noStrike" cap="none" baseline="0"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400" b="0" i="0" u="none" strike="noStrike" cap="none" baseline="0" dirty="0" smtClean="0">
                <a:solidFill>
                  <a:schemeClr val="dk1"/>
                </a:solidFill>
                <a:latin typeface="Calibri"/>
                <a:ea typeface="Calibri"/>
                <a:cs typeface="Calibri"/>
                <a:sym typeface="Calibri"/>
              </a:rPr>
              <a:t>Two events a year</a:t>
            </a:r>
          </a:p>
          <a:p>
            <a:pPr marL="0" marR="0" lvl="0" indent="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400" b="0" i="0" u="none" strike="noStrike" cap="none" baseline="0" dirty="0" smtClean="0">
                <a:solidFill>
                  <a:schemeClr val="dk1"/>
                </a:solidFill>
                <a:latin typeface="Calibri"/>
                <a:ea typeface="Calibri"/>
                <a:cs typeface="Calibri"/>
                <a:sym typeface="Calibri"/>
              </a:rPr>
              <a:t>Thousands come downtown</a:t>
            </a:r>
          </a:p>
          <a:p>
            <a:pPr marL="0" marR="0" lvl="0" indent="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400" b="0" i="0" u="none" strike="noStrike" cap="none" baseline="0" dirty="0" smtClean="0">
                <a:solidFill>
                  <a:schemeClr val="dk1"/>
                </a:solidFill>
                <a:latin typeface="Calibri"/>
                <a:ea typeface="Calibri"/>
                <a:cs typeface="Calibri"/>
                <a:sym typeface="Calibri"/>
              </a:rPr>
              <a:t>Led by South Milwaukee’s Scott </a:t>
            </a:r>
            <a:r>
              <a:rPr lang="en-US" sz="1400" b="0" i="0" u="none" strike="noStrike" cap="none" baseline="0" dirty="0" err="1" smtClean="0">
                <a:solidFill>
                  <a:schemeClr val="dk1"/>
                </a:solidFill>
                <a:latin typeface="Calibri"/>
                <a:ea typeface="Calibri"/>
                <a:cs typeface="Calibri"/>
                <a:sym typeface="Calibri"/>
              </a:rPr>
              <a:t>Baitinger</a:t>
            </a:r>
            <a:r>
              <a:rPr lang="en-US" sz="1400" b="0" i="0" u="none" strike="noStrike" cap="none" baseline="0" dirty="0" smtClean="0">
                <a:solidFill>
                  <a:schemeClr val="dk1"/>
                </a:solidFill>
                <a:latin typeface="Calibri"/>
                <a:ea typeface="Calibri"/>
                <a:cs typeface="Calibri"/>
                <a:sym typeface="Calibri"/>
              </a:rPr>
              <a:t> and </a:t>
            </a:r>
            <a:r>
              <a:rPr lang="en-US" sz="1400" b="0" i="0" u="none" strike="noStrike" cap="none" baseline="0" dirty="0" err="1" smtClean="0">
                <a:solidFill>
                  <a:schemeClr val="dk1"/>
                </a:solidFill>
                <a:latin typeface="Calibri"/>
                <a:ea typeface="Calibri"/>
                <a:cs typeface="Calibri"/>
                <a:sym typeface="Calibri"/>
              </a:rPr>
              <a:t>Streetza</a:t>
            </a:r>
            <a:r>
              <a:rPr lang="en-US" sz="1400" b="0" i="0" u="none" strike="noStrike" cap="none" baseline="0" dirty="0" smtClean="0">
                <a:solidFill>
                  <a:schemeClr val="dk1"/>
                </a:solidFill>
                <a:latin typeface="Calibri"/>
                <a:ea typeface="Calibri"/>
                <a:cs typeface="Calibri"/>
                <a:sym typeface="Calibri"/>
              </a:rPr>
              <a:t> Pizza</a:t>
            </a:r>
          </a:p>
          <a:p>
            <a:pPr marL="0" marR="0" lvl="0" indent="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400" b="0" i="0" u="none" strike="noStrike" cap="none" baseline="0" dirty="0" smtClean="0">
                <a:solidFill>
                  <a:schemeClr val="dk1"/>
                </a:solidFill>
                <a:latin typeface="Calibri"/>
                <a:ea typeface="Calibri"/>
                <a:cs typeface="Calibri"/>
                <a:sym typeface="Calibri"/>
              </a:rPr>
              <a:t>It was a terrific couple of events, and something that South Milwaukee has never seen before … Really, when is the last time </a:t>
            </a:r>
            <a:r>
              <a:rPr lang="en-US" sz="1400" b="0" i="0" u="none" strike="noStrike" cap="none" baseline="0" dirty="0" err="1" smtClean="0">
                <a:solidFill>
                  <a:schemeClr val="dk1"/>
                </a:solidFill>
                <a:latin typeface="Calibri"/>
                <a:ea typeface="Calibri"/>
                <a:cs typeface="Calibri"/>
                <a:sym typeface="Calibri"/>
              </a:rPr>
              <a:t>falaffel</a:t>
            </a:r>
            <a:r>
              <a:rPr lang="en-US" sz="1400" b="0" i="0" u="none" strike="noStrike" cap="none" baseline="0" dirty="0" smtClean="0">
                <a:solidFill>
                  <a:schemeClr val="dk1"/>
                </a:solidFill>
                <a:latin typeface="Calibri"/>
                <a:ea typeface="Calibri"/>
                <a:cs typeface="Calibri"/>
                <a:sym typeface="Calibri"/>
              </a:rPr>
              <a:t> and sushi were consumed in downtown South Milwaukee at the same time?</a:t>
            </a:r>
          </a:p>
        </p:txBody>
      </p:sp>
      <p:sp>
        <p:nvSpPr>
          <p:cNvPr id="199" name="Shape 19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11</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5" name="Shape 20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All of this is leading to a new energy downtown … one that was on full display Saturday night. </a:t>
            </a:r>
          </a:p>
          <a:p>
            <a:pPr marL="0" marR="0" lvl="0" indent="0" algn="l" rtl="0">
              <a:spcBef>
                <a:spcPts val="0"/>
              </a:spcBef>
              <a:buSzPct val="25000"/>
              <a:buNone/>
            </a:pPr>
            <a:endParaRPr lang="en-US" sz="14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ea typeface="Calibri"/>
                <a:cs typeface="Calibri"/>
                <a:sym typeface="Calibri"/>
              </a:rPr>
              <a:t>I want to close with a story about Matt and Mitch. They’re longtime friends from Racine and Muskego who for years have been traveling all the way to Bay View and the </a:t>
            </a:r>
            <a:r>
              <a:rPr lang="en-US" sz="1400" b="0" i="0" u="none" strike="noStrike" cap="none" baseline="0" dirty="0" err="1" smtClean="0">
                <a:solidFill>
                  <a:schemeClr val="dk1"/>
                </a:solidFill>
                <a:latin typeface="Calibri"/>
                <a:ea typeface="Calibri"/>
                <a:cs typeface="Calibri"/>
                <a:sym typeface="Calibri"/>
              </a:rPr>
              <a:t>Highbury</a:t>
            </a:r>
            <a:r>
              <a:rPr lang="en-US" sz="1400" b="0" i="0" u="none" strike="noStrike" cap="none" baseline="0" dirty="0" smtClean="0">
                <a:solidFill>
                  <a:schemeClr val="dk1"/>
                </a:solidFill>
                <a:latin typeface="Calibri"/>
                <a:ea typeface="Calibri"/>
                <a:cs typeface="Calibri"/>
                <a:sym typeface="Calibri"/>
              </a:rPr>
              <a:t> Pub for big soccer games. Then they heard about Moran’s, the downtown South Milwaukee pub which is rebranding as a soccer bar starting this month. That rebranding began with a viewing part of Saturday night’s USA-Mexico men’s soccer game. </a:t>
            </a:r>
          </a:p>
          <a:p>
            <a:pPr marL="0" marR="0" lvl="0" indent="0" algn="l" rtl="0">
              <a:spcBef>
                <a:spcPts val="0"/>
              </a:spcBef>
              <a:buSzPct val="25000"/>
              <a:buNone/>
            </a:pPr>
            <a:endParaRPr lang="en-US" sz="1400" b="0" i="0" u="none" strike="noStrike" cap="none" baseline="0" dirty="0" smtClean="0">
              <a:solidFill>
                <a:schemeClr val="dk1"/>
              </a:solidFill>
              <a:latin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sym typeface="Calibri"/>
              </a:rPr>
              <a:t>Matt and Mitch decided to give Moran’s a try … after first stopping at The Azteca Mexican Restaurant down the block. They had a great time, along with 100 or so others who caught the game at Moran’s. Me included. </a:t>
            </a:r>
          </a:p>
          <a:p>
            <a:pPr marL="0" marR="0" lvl="0" indent="0" algn="l" rtl="0">
              <a:spcBef>
                <a:spcPts val="0"/>
              </a:spcBef>
              <a:buSzPct val="25000"/>
              <a:buNone/>
            </a:pPr>
            <a:endParaRPr lang="en-US" sz="1400" b="0" i="0" u="none" strike="noStrike" cap="none" baseline="0" dirty="0" smtClean="0">
              <a:solidFill>
                <a:schemeClr val="dk1"/>
              </a:solidFill>
              <a:latin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sym typeface="Calibri"/>
              </a:rPr>
              <a:t>I spoke to the crowd briefly before the game, and I asked … how many of you aren’t from South Milwaukee? More than ¾ of the hands went up. Matt and Mitch were two of them.  </a:t>
            </a:r>
          </a:p>
          <a:p>
            <a:pPr marL="0" marR="0" lvl="0" indent="0" algn="l" rtl="0">
              <a:spcBef>
                <a:spcPts val="0"/>
              </a:spcBef>
              <a:buSzPct val="25000"/>
              <a:buNone/>
            </a:pPr>
            <a:endParaRPr lang="en-US" sz="1400" b="0" i="0" u="none" strike="noStrike" cap="none" baseline="0" dirty="0" smtClean="0">
              <a:solidFill>
                <a:schemeClr val="dk1"/>
              </a:solidFill>
              <a:latin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sym typeface="Calibri"/>
              </a:rPr>
              <a:t>I had a blast on Saturday. So did Matt and Mitch. I know they’ll be back to catch another game … as will I’m certain many others there that night, and others as they hear about Moran’s. </a:t>
            </a:r>
          </a:p>
          <a:p>
            <a:pPr marL="0" marR="0" lvl="0" indent="0" algn="l" rtl="0">
              <a:spcBef>
                <a:spcPts val="0"/>
              </a:spcBef>
              <a:buSzPct val="25000"/>
              <a:buNone/>
            </a:pPr>
            <a:endParaRPr lang="en-US" sz="1400" b="0" i="0" u="none" strike="noStrike" cap="none" baseline="0" dirty="0" smtClean="0">
              <a:solidFill>
                <a:schemeClr val="dk1"/>
              </a:solidFill>
              <a:latin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sym typeface="Calibri"/>
              </a:rPr>
              <a:t>Jim and Joan Moran founded the bar in 1995 as an Irish pub. Now, 20 years later, it’s evolving into a true destination for our downtown. New TVs, food service, more craft beers, and a business proposition that I know will be a winner. </a:t>
            </a:r>
          </a:p>
          <a:p>
            <a:pPr marL="0" marR="0" lvl="0" indent="0" algn="l" rtl="0">
              <a:spcBef>
                <a:spcPts val="0"/>
              </a:spcBef>
              <a:buSzPct val="25000"/>
              <a:buNone/>
            </a:pPr>
            <a:endParaRPr lang="en-US" sz="1400" b="0" i="0" u="none" strike="noStrike" cap="none" baseline="0" dirty="0" smtClean="0">
              <a:solidFill>
                <a:schemeClr val="dk1"/>
              </a:solidFill>
              <a:latin typeface="Calibri"/>
              <a:sym typeface="Calibri"/>
            </a:endParaRPr>
          </a:p>
          <a:p>
            <a:pPr marL="0" marR="0" lvl="0" indent="0" algn="l" rtl="0">
              <a:spcBef>
                <a:spcPts val="0"/>
              </a:spcBef>
              <a:buSzPct val="25000"/>
              <a:buNone/>
            </a:pPr>
            <a:r>
              <a:rPr lang="en-US" sz="1400" b="0" i="0" u="none" strike="noStrike" cap="none" baseline="0" dirty="0" smtClean="0">
                <a:solidFill>
                  <a:schemeClr val="dk1"/>
                </a:solidFill>
                <a:latin typeface="Calibri"/>
                <a:sym typeface="Calibri"/>
              </a:rPr>
              <a:t>This is how we’ll turn around downtown South Milwaukee – one business at a time. And we’re doing it. Just ask Mitch and Matt. </a:t>
            </a:r>
            <a:endParaRPr lang="en-US" sz="1400" dirty="0"/>
          </a:p>
        </p:txBody>
      </p:sp>
      <p:sp>
        <p:nvSpPr>
          <p:cNvPr id="206" name="Shape 20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12</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1" i="0" u="none" strike="noStrike" cap="none" baseline="0">
              <a:solidFill>
                <a:schemeClr val="dk1"/>
              </a:solidFill>
              <a:latin typeface="Calibri"/>
              <a:ea typeface="Calibri"/>
              <a:cs typeface="Calibri"/>
              <a:sym typeface="Calibri"/>
            </a:endParaRPr>
          </a:p>
        </p:txBody>
      </p:sp>
      <p:sp>
        <p:nvSpPr>
          <p:cNvPr id="219" name="Shape 2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13</a:t>
            </a:fld>
            <a:endParaRPr lang="en-US"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8"/>
        <p:cNvGrpSpPr/>
        <p:nvPr/>
      </p:nvGrpSpPr>
      <p:grpSpPr>
        <a:xfrm>
          <a:off x="0" y="0"/>
          <a:ext cx="0" cy="0"/>
          <a:chOff x="0" y="0"/>
          <a:chExt cx="0" cy="0"/>
        </a:xfrm>
      </p:grpSpPr>
      <p:sp>
        <p:nvSpPr>
          <p:cNvPr id="19" name="Shape 19"/>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0" name="Shape 20"/>
          <p:cNvSpPr/>
          <p:nvPr/>
        </p:nvSpPr>
        <p:spPr>
          <a:xfrm>
            <a:off x="91440" y="101600"/>
            <a:ext cx="8961120" cy="6664959"/>
          </a:xfrm>
          <a:prstGeom prst="roundRect">
            <a:avLst>
              <a:gd name="adj" fmla="val 1735"/>
            </a:avLst>
          </a:prstGeom>
          <a:blipFill rotWithShape="1">
            <a:blip r:embed="rId2">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1" name="Shape 2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22" name="Shape 2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23" name="Shape 23"/>
          <p:cNvSpPr/>
          <p:nvPr/>
        </p:nvSpPr>
        <p:spPr>
          <a:xfrm>
            <a:off x="345439" y="2942601"/>
            <a:ext cx="7147931" cy="2463799"/>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4" name="Shape 24"/>
          <p:cNvSpPr/>
          <p:nvPr/>
        </p:nvSpPr>
        <p:spPr>
          <a:xfrm>
            <a:off x="7572652" y="2944633"/>
            <a:ext cx="1190347" cy="2459736"/>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5" name="Shape 25"/>
          <p:cNvSpPr/>
          <p:nvPr/>
        </p:nvSpPr>
        <p:spPr>
          <a:xfrm>
            <a:off x="7712714" y="3136658"/>
            <a:ext cx="910223" cy="2075688"/>
          </a:xfrm>
          <a:prstGeom prst="rect">
            <a:avLst/>
          </a:prstGeom>
          <a:solidFill>
            <a:schemeClr val="accent3">
              <a:alpha val="69803"/>
            </a:schemeClr>
          </a:solidFill>
          <a:ln w="9525" cap="flat" cmpd="sng">
            <a:solidFill>
              <a:srgbClr val="6B7C7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6" name="Shape 26"/>
          <p:cNvSpPr/>
          <p:nvPr/>
        </p:nvSpPr>
        <p:spPr>
          <a:xfrm>
            <a:off x="445483" y="3055621"/>
            <a:ext cx="6947844" cy="2245359"/>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7" name="Shape 27"/>
          <p:cNvSpPr txBox="1">
            <a:spLocks noGrp="1"/>
          </p:cNvSpPr>
          <p:nvPr>
            <p:ph type="sldNum" idx="12"/>
          </p:nvPr>
        </p:nvSpPr>
        <p:spPr>
          <a:xfrm>
            <a:off x="7786825" y="4625267"/>
            <a:ext cx="762000" cy="457200"/>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2800" b="0" i="0" u="none" strike="noStrike" cap="none" baseline="0">
                <a:solidFill>
                  <a:srgbClr val="47534C"/>
                </a:solidFill>
                <a:latin typeface="Questrial"/>
                <a:ea typeface="Questrial"/>
                <a:cs typeface="Questrial"/>
                <a:sym typeface="Questrial"/>
              </a:rPr>
              <a:t>‹#›</a:t>
            </a:fld>
            <a:endParaRPr lang="en-US" sz="2800" b="0" i="0" u="none" strike="noStrike" cap="none" baseline="0">
              <a:solidFill>
                <a:srgbClr val="47534C"/>
              </a:solidFill>
              <a:latin typeface="Questrial"/>
              <a:ea typeface="Questrial"/>
              <a:cs typeface="Questrial"/>
              <a:sym typeface="Questrial"/>
            </a:endParaRPr>
          </a:p>
        </p:txBody>
      </p:sp>
      <p:sp>
        <p:nvSpPr>
          <p:cNvPr id="28" name="Shape 28"/>
          <p:cNvSpPr/>
          <p:nvPr/>
        </p:nvSpPr>
        <p:spPr>
          <a:xfrm>
            <a:off x="541822" y="4559276"/>
            <a:ext cx="6755166" cy="664366"/>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29" name="Shape 29"/>
          <p:cNvSpPr/>
          <p:nvPr/>
        </p:nvSpPr>
        <p:spPr>
          <a:xfrm>
            <a:off x="538970" y="3139440"/>
            <a:ext cx="6760868" cy="2077719"/>
          </a:xfrm>
          <a:prstGeom prst="rect">
            <a:avLst/>
          </a:prstGeom>
          <a:noFill/>
          <a:ln w="9525" cap="flat" cmpd="dbl">
            <a:solidFill>
              <a:srgbClr val="6B7C7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30" name="Shape 30"/>
          <p:cNvSpPr txBox="1">
            <a:spLocks noGrp="1"/>
          </p:cNvSpPr>
          <p:nvPr>
            <p:ph type="subTitle" idx="1"/>
          </p:nvPr>
        </p:nvSpPr>
        <p:spPr>
          <a:xfrm>
            <a:off x="642804" y="4648200"/>
            <a:ext cx="6553200" cy="457200"/>
          </a:xfrm>
          <a:prstGeom prst="rect">
            <a:avLst/>
          </a:prstGeom>
          <a:noFill/>
          <a:ln>
            <a:noFill/>
          </a:ln>
        </p:spPr>
        <p:txBody>
          <a:bodyPr lIns="91425" tIns="91425" rIns="91425" bIns="91425" anchor="t" anchorCtr="0"/>
          <a:lstStyle>
            <a:lvl1pPr marL="0" marR="0" indent="0" algn="ctr" rtl="0">
              <a:spcBef>
                <a:spcPts val="360"/>
              </a:spcBef>
              <a:buClr>
                <a:schemeClr val="accent1"/>
              </a:buClr>
              <a:buFont typeface="Arial"/>
              <a:buNone/>
              <a:defRPr sz="1800" b="0" i="0" u="none" strike="noStrike" cap="none" baseline="0">
                <a:solidFill>
                  <a:srgbClr val="FFFFFF"/>
                </a:solidFill>
                <a:latin typeface="Questrial"/>
                <a:ea typeface="Questrial"/>
                <a:cs typeface="Questrial"/>
                <a:sym typeface="Questrial"/>
              </a:defRPr>
            </a:lvl1pPr>
            <a:lvl2pPr marL="457200" marR="0" indent="0" algn="ctr" rtl="0">
              <a:spcBef>
                <a:spcPts val="400"/>
              </a:spcBef>
              <a:buClr>
                <a:schemeClr val="accent2"/>
              </a:buClr>
              <a:buFont typeface="Arial"/>
              <a:buNone/>
              <a:defRPr sz="2000" b="0" i="0" u="none" strike="noStrike" cap="none" baseline="0">
                <a:solidFill>
                  <a:srgbClr val="888888"/>
                </a:solidFill>
                <a:latin typeface="Questrial"/>
                <a:ea typeface="Questrial"/>
                <a:cs typeface="Questrial"/>
                <a:sym typeface="Questrial"/>
              </a:defRPr>
            </a:lvl2pPr>
            <a:lvl3pPr marL="914400" marR="0" indent="0" algn="ctr" rtl="0">
              <a:spcBef>
                <a:spcPts val="360"/>
              </a:spcBef>
              <a:buClr>
                <a:schemeClr val="accent3"/>
              </a:buClr>
              <a:buFont typeface="Arial"/>
              <a:buNone/>
              <a:defRPr sz="1800" b="0" i="0" u="none" strike="noStrike" cap="none" baseline="0">
                <a:solidFill>
                  <a:srgbClr val="888888"/>
                </a:solidFill>
                <a:latin typeface="Questrial"/>
                <a:ea typeface="Questrial"/>
                <a:cs typeface="Questrial"/>
                <a:sym typeface="Questrial"/>
              </a:defRPr>
            </a:lvl3pPr>
            <a:lvl4pPr marL="1371600" marR="0" indent="0" algn="ctr" rtl="0">
              <a:spcBef>
                <a:spcPts val="320"/>
              </a:spcBef>
              <a:buClr>
                <a:schemeClr val="accent4"/>
              </a:buClr>
              <a:buFont typeface="Arial"/>
              <a:buNone/>
              <a:defRPr sz="1600" b="0" i="0" u="none" strike="noStrike" cap="none" baseline="0">
                <a:solidFill>
                  <a:srgbClr val="888888"/>
                </a:solidFill>
                <a:latin typeface="Questrial"/>
                <a:ea typeface="Questrial"/>
                <a:cs typeface="Questrial"/>
                <a:sym typeface="Questrial"/>
              </a:defRPr>
            </a:lvl4pPr>
            <a:lvl5pPr marL="1828800" marR="0" indent="0" algn="ctr" rtl="0">
              <a:spcBef>
                <a:spcPts val="320"/>
              </a:spcBef>
              <a:buClr>
                <a:schemeClr val="accent5"/>
              </a:buClr>
              <a:buFont typeface="Arial"/>
              <a:buNone/>
              <a:defRPr sz="1600" b="0" i="0" u="none" strike="noStrike" cap="none" baseline="0">
                <a:solidFill>
                  <a:srgbClr val="888888"/>
                </a:solidFill>
                <a:latin typeface="Questrial"/>
                <a:ea typeface="Questrial"/>
                <a:cs typeface="Questrial"/>
                <a:sym typeface="Questrial"/>
              </a:defRPr>
            </a:lvl5pPr>
            <a:lvl6pPr marL="2286000" marR="0" indent="0" algn="ctr" rtl="0">
              <a:spcBef>
                <a:spcPts val="280"/>
              </a:spcBef>
              <a:buClr>
                <a:schemeClr val="accent1"/>
              </a:buClr>
              <a:buFont typeface="Arial"/>
              <a:buNone/>
              <a:defRPr sz="1400" b="0" i="0" u="none" strike="noStrike" cap="none" baseline="0">
                <a:solidFill>
                  <a:srgbClr val="888888"/>
                </a:solidFill>
                <a:latin typeface="Questrial"/>
                <a:ea typeface="Questrial"/>
                <a:cs typeface="Questrial"/>
                <a:sym typeface="Questrial"/>
              </a:defRPr>
            </a:lvl6pPr>
            <a:lvl7pPr marL="2743200" marR="0" indent="0" algn="ctr" rtl="0">
              <a:spcBef>
                <a:spcPts val="280"/>
              </a:spcBef>
              <a:buClr>
                <a:schemeClr val="accent2"/>
              </a:buClr>
              <a:buFont typeface="Arial"/>
              <a:buNone/>
              <a:defRPr sz="1400" b="0" i="0" u="none" strike="noStrike" cap="none" baseline="0">
                <a:solidFill>
                  <a:srgbClr val="888888"/>
                </a:solidFill>
                <a:latin typeface="Questrial"/>
                <a:ea typeface="Questrial"/>
                <a:cs typeface="Questrial"/>
                <a:sym typeface="Questrial"/>
              </a:defRPr>
            </a:lvl7pPr>
            <a:lvl8pPr marL="3200400" marR="0" indent="0" algn="ctr" rtl="0">
              <a:spcBef>
                <a:spcPts val="280"/>
              </a:spcBef>
              <a:buClr>
                <a:schemeClr val="accent3"/>
              </a:buClr>
              <a:buFont typeface="Arial"/>
              <a:buNone/>
              <a:defRPr sz="1400" b="0" i="0" u="none" strike="noStrike" cap="none" baseline="0">
                <a:solidFill>
                  <a:srgbClr val="888888"/>
                </a:solidFill>
                <a:latin typeface="Questrial"/>
                <a:ea typeface="Questrial"/>
                <a:cs typeface="Questrial"/>
                <a:sym typeface="Questrial"/>
              </a:defRPr>
            </a:lvl8pPr>
            <a:lvl9pPr marL="3657600" marR="0" indent="0" algn="ctr" rtl="0">
              <a:spcBef>
                <a:spcPts val="280"/>
              </a:spcBef>
              <a:buClr>
                <a:schemeClr val="accent4"/>
              </a:buClr>
              <a:buFont typeface="Arial"/>
              <a:buNone/>
              <a:defRPr sz="1400" b="0" i="0" u="none" strike="noStrike" cap="none" baseline="0">
                <a:solidFill>
                  <a:srgbClr val="888888"/>
                </a:solidFill>
                <a:latin typeface="Questrial"/>
                <a:ea typeface="Questrial"/>
                <a:cs typeface="Questrial"/>
                <a:sym typeface="Questrial"/>
              </a:defRPr>
            </a:lvl9pPr>
          </a:lstStyle>
          <a:p>
            <a:endParaRPr/>
          </a:p>
        </p:txBody>
      </p:sp>
      <p:sp>
        <p:nvSpPr>
          <p:cNvPr id="31" name="Shape 31"/>
          <p:cNvSpPr txBox="1">
            <a:spLocks noGrp="1"/>
          </p:cNvSpPr>
          <p:nvPr>
            <p:ph type="ctrTitle"/>
          </p:nvPr>
        </p:nvSpPr>
        <p:spPr>
          <a:xfrm>
            <a:off x="604704" y="3227033"/>
            <a:ext cx="6629400" cy="1219200"/>
          </a:xfrm>
          <a:prstGeom prst="rect">
            <a:avLst/>
          </a:prstGeom>
          <a:noFill/>
          <a:ln>
            <a:noFill/>
          </a:ln>
        </p:spPr>
        <p:txBody>
          <a:bodyPr lIns="91425" tIns="91425" rIns="91425" bIns="91425" anchor="b" anchorCtr="0"/>
          <a:lstStyle>
            <a:lvl1pPr marL="0" marR="0" indent="0" algn="ctr" rtl="0">
              <a:spcBef>
                <a:spcPts val="0"/>
              </a:spcBef>
              <a:buClr>
                <a:srgbClr val="47534C"/>
              </a:buClr>
              <a:buFont typeface="Quattrocento"/>
              <a:buNone/>
              <a:defRPr sz="4000" b="0" i="0" u="none" strike="noStrike" cap="none" baseline="0">
                <a:solidFill>
                  <a:srgbClr val="47534C"/>
                </a:solidFill>
                <a:latin typeface="Quattrocento"/>
                <a:ea typeface="Quattrocento"/>
                <a:cs typeface="Quattrocento"/>
                <a:sym typeface="Quattrocent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algn="ctr" rtl="0">
              <a:spcBef>
                <a:spcPts val="0"/>
              </a:spcBef>
              <a:buClr>
                <a:srgbClr val="6B7C72"/>
              </a:buClr>
              <a:buFont typeface="Quattrocento"/>
              <a:buNone/>
              <a:defRPr sz="3500" cap="none" baseline="0">
                <a:solidFill>
                  <a:srgbClr val="6B7C72"/>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 name="Shape 34"/>
          <p:cNvSpPr txBox="1">
            <a:spLocks noGrp="1"/>
          </p:cNvSpPr>
          <p:nvPr>
            <p:ph type="body" idx="1"/>
          </p:nvPr>
        </p:nvSpPr>
        <p:spPr>
          <a:xfrm>
            <a:off x="457200" y="1752600"/>
            <a:ext cx="8229600" cy="4373563"/>
          </a:xfrm>
          <a:prstGeom prst="rect">
            <a:avLst/>
          </a:prstGeom>
          <a:noFill/>
          <a:ln>
            <a:noFill/>
          </a:ln>
        </p:spPr>
        <p:txBody>
          <a:bodyPr lIns="91425" tIns="91425" rIns="91425" bIns="91425" anchor="t" anchorCtr="0"/>
          <a:lstStyle>
            <a:lvl1pPr marL="342900" indent="-76200" algn="l" rtl="0">
              <a:spcBef>
                <a:spcPts val="480"/>
              </a:spcBef>
              <a:buClr>
                <a:schemeClr val="accent1"/>
              </a:buClr>
              <a:buFont typeface="Arial"/>
              <a:buChar char="•"/>
              <a:defRPr sz="2400">
                <a:solidFill>
                  <a:schemeClr val="dk2"/>
                </a:solidFill>
                <a:latin typeface="Questrial"/>
                <a:ea typeface="Questrial"/>
                <a:cs typeface="Questrial"/>
                <a:sym typeface="Questrial"/>
              </a:defRPr>
            </a:lvl1pPr>
            <a:lvl2pPr marL="640080" indent="-106680" algn="l" rtl="0">
              <a:spcBef>
                <a:spcPts val="400"/>
              </a:spcBef>
              <a:buClr>
                <a:schemeClr val="accent2"/>
              </a:buClr>
              <a:buFont typeface="Arial"/>
              <a:buChar char="•"/>
              <a:defRPr sz="2000">
                <a:solidFill>
                  <a:schemeClr val="dk2"/>
                </a:solidFill>
                <a:latin typeface="Questrial"/>
                <a:ea typeface="Questrial"/>
                <a:cs typeface="Questrial"/>
                <a:sym typeface="Questrial"/>
              </a:defRPr>
            </a:lvl2pPr>
            <a:lvl3pPr marL="914400" indent="-114300" algn="l" rtl="0">
              <a:spcBef>
                <a:spcPts val="360"/>
              </a:spcBef>
              <a:buClr>
                <a:schemeClr val="accent3"/>
              </a:buClr>
              <a:buFont typeface="Arial"/>
              <a:buChar char="•"/>
              <a:defRPr sz="1800">
                <a:solidFill>
                  <a:schemeClr val="dk2"/>
                </a:solidFill>
                <a:latin typeface="Questrial"/>
                <a:ea typeface="Questrial"/>
                <a:cs typeface="Questrial"/>
                <a:sym typeface="Questrial"/>
              </a:defRPr>
            </a:lvl3pPr>
            <a:lvl4pPr marL="1280160" indent="-137160" algn="l" rtl="0">
              <a:spcBef>
                <a:spcPts val="320"/>
              </a:spcBef>
              <a:buClr>
                <a:schemeClr val="accent4"/>
              </a:buClr>
              <a:buFont typeface="Arial"/>
              <a:buChar char="•"/>
              <a:defRPr sz="1600">
                <a:solidFill>
                  <a:schemeClr val="dk2"/>
                </a:solidFill>
                <a:latin typeface="Questrial"/>
                <a:ea typeface="Questrial"/>
                <a:cs typeface="Questrial"/>
                <a:sym typeface="Questrial"/>
              </a:defRPr>
            </a:lvl4pPr>
            <a:lvl5pPr marL="1554480" indent="-132080" algn="l" rtl="0">
              <a:spcBef>
                <a:spcPts val="320"/>
              </a:spcBef>
              <a:buClr>
                <a:schemeClr val="accent5"/>
              </a:buClr>
              <a:buFont typeface="Arial"/>
              <a:buChar char="•"/>
              <a:defRPr sz="1600" baseline="0">
                <a:solidFill>
                  <a:schemeClr val="dk2"/>
                </a:solidFill>
                <a:latin typeface="Questrial"/>
                <a:ea typeface="Questrial"/>
                <a:cs typeface="Questrial"/>
                <a:sym typeface="Questrial"/>
              </a:defRPr>
            </a:lvl5pPr>
            <a:lvl6pPr marL="1737360" indent="-99060" algn="l" rtl="0">
              <a:spcBef>
                <a:spcPts val="280"/>
              </a:spcBef>
              <a:buClr>
                <a:schemeClr val="accent1"/>
              </a:buClr>
              <a:buFont typeface="Arial"/>
              <a:buChar char="•"/>
              <a:defRPr sz="1400">
                <a:solidFill>
                  <a:schemeClr val="dk2"/>
                </a:solidFill>
                <a:latin typeface="Questrial"/>
                <a:ea typeface="Questrial"/>
                <a:cs typeface="Questrial"/>
                <a:sym typeface="Questrial"/>
              </a:defRPr>
            </a:lvl6pPr>
            <a:lvl7pPr marL="2011679" indent="-93979" algn="l" rtl="0">
              <a:spcBef>
                <a:spcPts val="280"/>
              </a:spcBef>
              <a:buClr>
                <a:schemeClr val="accent2"/>
              </a:buClr>
              <a:buFont typeface="Arial"/>
              <a:buChar char="•"/>
              <a:defRPr sz="1400">
                <a:solidFill>
                  <a:schemeClr val="dk2"/>
                </a:solidFill>
                <a:latin typeface="Questrial"/>
                <a:ea typeface="Questrial"/>
                <a:cs typeface="Questrial"/>
                <a:sym typeface="Questrial"/>
              </a:defRPr>
            </a:lvl7pPr>
            <a:lvl8pPr marL="2194560" indent="-99060" algn="l" rtl="0">
              <a:spcBef>
                <a:spcPts val="280"/>
              </a:spcBef>
              <a:buClr>
                <a:schemeClr val="accent3"/>
              </a:buClr>
              <a:buFont typeface="Arial"/>
              <a:buChar char="•"/>
              <a:defRPr sz="1400">
                <a:solidFill>
                  <a:schemeClr val="dk2"/>
                </a:solidFill>
                <a:latin typeface="Questrial"/>
                <a:ea typeface="Questrial"/>
                <a:cs typeface="Questrial"/>
                <a:sym typeface="Questrial"/>
              </a:defRPr>
            </a:lvl8pPr>
            <a:lvl9pPr marL="2377440" indent="-104139" algn="l" rtl="0">
              <a:spcBef>
                <a:spcPts val="280"/>
              </a:spcBef>
              <a:buClr>
                <a:schemeClr val="accent4"/>
              </a:buClr>
              <a:buFont typeface="Arial"/>
              <a:buChar char="•"/>
              <a:defRPr sz="1400">
                <a:solidFill>
                  <a:schemeClr val="dk2"/>
                </a:solidFill>
                <a:latin typeface="Questrial"/>
                <a:ea typeface="Questrial"/>
                <a:cs typeface="Questrial"/>
                <a:sym typeface="Questrial"/>
              </a:defRPr>
            </a:lvl9pPr>
          </a:lstStyle>
          <a:p>
            <a:endParaRPr/>
          </a:p>
        </p:txBody>
      </p:sp>
      <p:sp>
        <p:nvSpPr>
          <p:cNvPr id="35" name="Shape 3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36" name="Shape 3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37" name="Shape 3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4"/>
        <p:cNvGrpSpPr/>
        <p:nvPr/>
      </p:nvGrpSpPr>
      <p:grpSpPr>
        <a:xfrm>
          <a:off x="0" y="0"/>
          <a:ext cx="0" cy="0"/>
          <a:chOff x="0" y="0"/>
          <a:chExt cx="0" cy="0"/>
        </a:xfrm>
      </p:grpSpPr>
      <p:sp>
        <p:nvSpPr>
          <p:cNvPr id="45" name="Shape 45"/>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46" name="Shape 46"/>
          <p:cNvSpPr/>
          <p:nvPr/>
        </p:nvSpPr>
        <p:spPr>
          <a:xfrm>
            <a:off x="91440" y="101600"/>
            <a:ext cx="8961120" cy="6664959"/>
          </a:xfrm>
          <a:prstGeom prst="roundRect">
            <a:avLst>
              <a:gd name="adj" fmla="val 1735"/>
            </a:avLst>
          </a:prstGeom>
          <a:blipFill rotWithShape="1">
            <a:blip r:embed="rId2">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47" name="Shape 4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48" name="Shape 48"/>
          <p:cNvSpPr/>
          <p:nvPr/>
        </p:nvSpPr>
        <p:spPr>
          <a:xfrm>
            <a:off x="451975" y="2946400"/>
            <a:ext cx="8265159" cy="2463799"/>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49" name="Shape 49"/>
          <p:cNvSpPr/>
          <p:nvPr/>
        </p:nvSpPr>
        <p:spPr>
          <a:xfrm>
            <a:off x="567656" y="3048000"/>
            <a:ext cx="8033799" cy="2245359"/>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50" name="Shape 5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51" name="Shape 5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
        <p:nvSpPr>
          <p:cNvPr id="52" name="Shape 52"/>
          <p:cNvSpPr txBox="1">
            <a:spLocks noGrp="1"/>
          </p:cNvSpPr>
          <p:nvPr>
            <p:ph type="title"/>
          </p:nvPr>
        </p:nvSpPr>
        <p:spPr>
          <a:xfrm>
            <a:off x="736456" y="3200399"/>
            <a:ext cx="7696199" cy="1295401"/>
          </a:xfrm>
          <a:prstGeom prst="rect">
            <a:avLst/>
          </a:prstGeom>
          <a:noFill/>
          <a:ln>
            <a:noFill/>
          </a:ln>
        </p:spPr>
        <p:txBody>
          <a:bodyPr lIns="91425" tIns="91425" rIns="91425" bIns="91425" anchor="b" anchorCtr="0"/>
          <a:lstStyle>
            <a:lvl1pPr algn="ctr" rtl="0">
              <a:spcBef>
                <a:spcPts val="0"/>
              </a:spcBef>
              <a:buClr>
                <a:srgbClr val="47534C"/>
              </a:buClr>
              <a:buFont typeface="Quattrocento"/>
              <a:buNone/>
              <a:defRPr sz="4000" cap="none" baseline="0">
                <a:solidFill>
                  <a:srgbClr val="47534C"/>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3" name="Shape 53"/>
          <p:cNvSpPr/>
          <p:nvPr/>
        </p:nvSpPr>
        <p:spPr>
          <a:xfrm>
            <a:off x="675495" y="4541519"/>
            <a:ext cx="7818120" cy="664366"/>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54" name="Shape 54"/>
          <p:cNvSpPr txBox="1">
            <a:spLocks noGrp="1"/>
          </p:cNvSpPr>
          <p:nvPr>
            <p:ph type="body" idx="1"/>
          </p:nvPr>
        </p:nvSpPr>
        <p:spPr>
          <a:xfrm>
            <a:off x="736456" y="4607510"/>
            <a:ext cx="7696199" cy="523782"/>
          </a:xfrm>
          <a:prstGeom prst="rect">
            <a:avLst/>
          </a:prstGeom>
          <a:noFill/>
          <a:ln>
            <a:noFill/>
          </a:ln>
        </p:spPr>
        <p:txBody>
          <a:bodyPr lIns="91425" tIns="91425" rIns="91425" bIns="91425" anchor="ctr" anchorCtr="0"/>
          <a:lstStyle>
            <a:lvl1pPr marL="0" indent="0" algn="ctr" rtl="0">
              <a:spcBef>
                <a:spcPts val="0"/>
              </a:spcBef>
              <a:buClr>
                <a:srgbClr val="FFFFFF"/>
              </a:buClr>
              <a:buFont typeface="Questrial"/>
              <a:buNone/>
              <a:defRPr sz="2000" cap="none" baseline="0">
                <a:solidFill>
                  <a:srgbClr val="FFFFFF"/>
                </a:solidFill>
              </a:defRPr>
            </a:lvl1pPr>
            <a:lvl2pPr marL="457200" indent="0" rtl="0">
              <a:spcBef>
                <a:spcPts val="0"/>
              </a:spcBef>
              <a:buClr>
                <a:srgbClr val="888888"/>
              </a:buClr>
              <a:buFont typeface="Questrial"/>
              <a:buNone/>
              <a:defRPr sz="1800">
                <a:solidFill>
                  <a:srgbClr val="888888"/>
                </a:solidFill>
              </a:defRPr>
            </a:lvl2pPr>
            <a:lvl3pPr marL="914400" indent="0" rtl="0">
              <a:spcBef>
                <a:spcPts val="0"/>
              </a:spcBef>
              <a:buClr>
                <a:srgbClr val="888888"/>
              </a:buClr>
              <a:buFont typeface="Questrial"/>
              <a:buNone/>
              <a:defRPr sz="1600">
                <a:solidFill>
                  <a:srgbClr val="888888"/>
                </a:solidFill>
              </a:defRPr>
            </a:lvl3pPr>
            <a:lvl4pPr marL="1371600" indent="0" rtl="0">
              <a:spcBef>
                <a:spcPts val="0"/>
              </a:spcBef>
              <a:buClr>
                <a:srgbClr val="888888"/>
              </a:buClr>
              <a:buFont typeface="Questrial"/>
              <a:buNone/>
              <a:defRPr sz="1400">
                <a:solidFill>
                  <a:srgbClr val="888888"/>
                </a:solidFill>
              </a:defRPr>
            </a:lvl4pPr>
            <a:lvl5pPr marL="1828800" indent="0" rtl="0">
              <a:spcBef>
                <a:spcPts val="0"/>
              </a:spcBef>
              <a:buClr>
                <a:srgbClr val="888888"/>
              </a:buClr>
              <a:buFont typeface="Questrial"/>
              <a:buNone/>
              <a:defRPr sz="1400">
                <a:solidFill>
                  <a:srgbClr val="888888"/>
                </a:solidFill>
              </a:defRPr>
            </a:lvl5pPr>
            <a:lvl6pPr marL="2286000" indent="0" rtl="0">
              <a:spcBef>
                <a:spcPts val="0"/>
              </a:spcBef>
              <a:buClr>
                <a:srgbClr val="888888"/>
              </a:buClr>
              <a:buFont typeface="Questrial"/>
              <a:buNone/>
              <a:defRPr sz="1400">
                <a:solidFill>
                  <a:srgbClr val="888888"/>
                </a:solidFill>
              </a:defRPr>
            </a:lvl6pPr>
            <a:lvl7pPr marL="2743200" indent="0" rtl="0">
              <a:spcBef>
                <a:spcPts val="0"/>
              </a:spcBef>
              <a:buClr>
                <a:srgbClr val="888888"/>
              </a:buClr>
              <a:buFont typeface="Questrial"/>
              <a:buNone/>
              <a:defRPr sz="1400">
                <a:solidFill>
                  <a:srgbClr val="888888"/>
                </a:solidFill>
              </a:defRPr>
            </a:lvl7pPr>
            <a:lvl8pPr marL="3200400" indent="0" rtl="0">
              <a:spcBef>
                <a:spcPts val="0"/>
              </a:spcBef>
              <a:buClr>
                <a:srgbClr val="888888"/>
              </a:buClr>
              <a:buFont typeface="Questrial"/>
              <a:buNone/>
              <a:defRPr sz="1400">
                <a:solidFill>
                  <a:srgbClr val="888888"/>
                </a:solidFill>
              </a:defRPr>
            </a:lvl8pPr>
            <a:lvl9pPr marL="3657600" indent="0" rtl="0">
              <a:spcBef>
                <a:spcPts val="0"/>
              </a:spcBef>
              <a:buClr>
                <a:srgbClr val="888888"/>
              </a:buClr>
              <a:buFont typeface="Questrial"/>
              <a:buNone/>
              <a:defRPr sz="1400">
                <a:solidFill>
                  <a:srgbClr val="888888"/>
                </a:solidFill>
              </a:defRPr>
            </a:lvl9pPr>
          </a:lstStyle>
          <a:p>
            <a:endParaRPr/>
          </a:p>
        </p:txBody>
      </p:sp>
      <p:sp>
        <p:nvSpPr>
          <p:cNvPr id="55" name="Shape 55"/>
          <p:cNvSpPr/>
          <p:nvPr/>
        </p:nvSpPr>
        <p:spPr>
          <a:xfrm>
            <a:off x="675756" y="3124200"/>
            <a:ext cx="7817599" cy="2077719"/>
          </a:xfrm>
          <a:prstGeom prst="rect">
            <a:avLst/>
          </a:prstGeom>
          <a:noFill/>
          <a:ln w="9525" cap="flat" cmpd="dbl">
            <a:solidFill>
              <a:srgbClr val="6B7C7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algn="ctr" rtl="0">
              <a:spcBef>
                <a:spcPts val="0"/>
              </a:spcBef>
              <a:buClr>
                <a:srgbClr val="6B7C72"/>
              </a:buClr>
              <a:buFont typeface="Quattrocento"/>
              <a:buNone/>
              <a:defRPr sz="3500" cap="none" baseline="0">
                <a:solidFill>
                  <a:srgbClr val="6B7C72"/>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8" name="Shape 58"/>
          <p:cNvSpPr txBox="1">
            <a:spLocks noGrp="1"/>
          </p:cNvSpPr>
          <p:nvPr>
            <p:ph type="body" idx="1"/>
          </p:nvPr>
        </p:nvSpPr>
        <p:spPr>
          <a:xfrm>
            <a:off x="426127" y="1719071"/>
            <a:ext cx="4038599" cy="4407407"/>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59" name="Shape 59"/>
          <p:cNvSpPr txBox="1">
            <a:spLocks noGrp="1"/>
          </p:cNvSpPr>
          <p:nvPr>
            <p:ph type="body" idx="2"/>
          </p:nvPr>
        </p:nvSpPr>
        <p:spPr>
          <a:xfrm>
            <a:off x="4648200" y="1719071"/>
            <a:ext cx="4038599" cy="4407407"/>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5" name="Shape 65"/>
          <p:cNvSpPr txBox="1">
            <a:spLocks noGrp="1"/>
          </p:cNvSpPr>
          <p:nvPr>
            <p:ph type="body" idx="1"/>
          </p:nvPr>
        </p:nvSpPr>
        <p:spPr>
          <a:xfrm>
            <a:off x="426127" y="1722438"/>
            <a:ext cx="4040187" cy="639762"/>
          </a:xfrm>
          <a:prstGeom prst="rect">
            <a:avLst/>
          </a:prstGeom>
          <a:noFill/>
          <a:ln>
            <a:noFill/>
          </a:ln>
        </p:spPr>
        <p:txBody>
          <a:bodyPr lIns="91425" tIns="91425" rIns="91425" bIns="91425" anchor="b" anchorCtr="0"/>
          <a:lstStyle>
            <a:lvl1pPr marL="0" indent="0" algn="ctr" rtl="0">
              <a:spcBef>
                <a:spcPts val="0"/>
              </a:spcBef>
              <a:buFont typeface="Questrial"/>
              <a:buNone/>
              <a:defRPr sz="2200" b="1"/>
            </a:lvl1pPr>
            <a:lvl2pPr marL="457200" indent="0" rtl="0">
              <a:spcBef>
                <a:spcPts val="0"/>
              </a:spcBef>
              <a:buFont typeface="Questrial"/>
              <a:buNone/>
              <a:defRPr sz="2000" b="1"/>
            </a:lvl2pPr>
            <a:lvl3pPr marL="914400" indent="0" rtl="0">
              <a:spcBef>
                <a:spcPts val="0"/>
              </a:spcBef>
              <a:buFont typeface="Questrial"/>
              <a:buNone/>
              <a:defRPr sz="1800" b="1"/>
            </a:lvl3pPr>
            <a:lvl4pPr marL="1371600" indent="0" rtl="0">
              <a:spcBef>
                <a:spcPts val="0"/>
              </a:spcBef>
              <a:buFont typeface="Questrial"/>
              <a:buNone/>
              <a:defRPr sz="1600" b="1"/>
            </a:lvl4pPr>
            <a:lvl5pPr marL="1828800" indent="0" rtl="0">
              <a:spcBef>
                <a:spcPts val="0"/>
              </a:spcBef>
              <a:buFont typeface="Questrial"/>
              <a:buNone/>
              <a:defRPr sz="1600" b="1"/>
            </a:lvl5pPr>
            <a:lvl6pPr marL="2286000" indent="0" rtl="0">
              <a:spcBef>
                <a:spcPts val="0"/>
              </a:spcBef>
              <a:buFont typeface="Questrial"/>
              <a:buNone/>
              <a:defRPr sz="1600" b="1"/>
            </a:lvl6pPr>
            <a:lvl7pPr marL="2743200" indent="0" rtl="0">
              <a:spcBef>
                <a:spcPts val="0"/>
              </a:spcBef>
              <a:buFont typeface="Questrial"/>
              <a:buNone/>
              <a:defRPr sz="1600" b="1"/>
            </a:lvl7pPr>
            <a:lvl8pPr marL="3200400" indent="0" rtl="0">
              <a:spcBef>
                <a:spcPts val="0"/>
              </a:spcBef>
              <a:buFont typeface="Questrial"/>
              <a:buNone/>
              <a:defRPr sz="1600" b="1"/>
            </a:lvl8pPr>
            <a:lvl9pPr marL="3657600" indent="0" rtl="0">
              <a:spcBef>
                <a:spcPts val="0"/>
              </a:spcBef>
              <a:buFont typeface="Questrial"/>
              <a:buNone/>
              <a:defRPr sz="1600" b="1"/>
            </a:lvl9pPr>
          </a:lstStyle>
          <a:p>
            <a:endParaRPr/>
          </a:p>
        </p:txBody>
      </p:sp>
      <p:sp>
        <p:nvSpPr>
          <p:cNvPr id="66" name="Shape 66"/>
          <p:cNvSpPr txBox="1">
            <a:spLocks noGrp="1"/>
          </p:cNvSpPr>
          <p:nvPr>
            <p:ph type="body" idx="2"/>
          </p:nvPr>
        </p:nvSpPr>
        <p:spPr>
          <a:xfrm>
            <a:off x="426127" y="2438400"/>
            <a:ext cx="4040187" cy="36877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67" name="Shape 67"/>
          <p:cNvSpPr txBox="1">
            <a:spLocks noGrp="1"/>
          </p:cNvSpPr>
          <p:nvPr>
            <p:ph type="body" idx="3"/>
          </p:nvPr>
        </p:nvSpPr>
        <p:spPr>
          <a:xfrm>
            <a:off x="4645025" y="1722438"/>
            <a:ext cx="4041774" cy="639762"/>
          </a:xfrm>
          <a:prstGeom prst="rect">
            <a:avLst/>
          </a:prstGeom>
          <a:noFill/>
          <a:ln>
            <a:noFill/>
          </a:ln>
        </p:spPr>
        <p:txBody>
          <a:bodyPr lIns="91425" tIns="91425" rIns="91425" bIns="91425" anchor="b" anchorCtr="0"/>
          <a:lstStyle>
            <a:lvl1pPr marL="0" indent="0" algn="ctr" rtl="0">
              <a:spcBef>
                <a:spcPts val="0"/>
              </a:spcBef>
              <a:buFont typeface="Questrial"/>
              <a:buNone/>
              <a:defRPr sz="2200" b="1"/>
            </a:lvl1pPr>
            <a:lvl2pPr marL="457200" indent="0" rtl="0">
              <a:spcBef>
                <a:spcPts val="0"/>
              </a:spcBef>
              <a:buFont typeface="Questrial"/>
              <a:buNone/>
              <a:defRPr sz="2000" b="1"/>
            </a:lvl2pPr>
            <a:lvl3pPr marL="914400" indent="0" rtl="0">
              <a:spcBef>
                <a:spcPts val="0"/>
              </a:spcBef>
              <a:buFont typeface="Questrial"/>
              <a:buNone/>
              <a:defRPr sz="1800" b="1"/>
            </a:lvl3pPr>
            <a:lvl4pPr marL="1371600" indent="0" rtl="0">
              <a:spcBef>
                <a:spcPts val="0"/>
              </a:spcBef>
              <a:buFont typeface="Questrial"/>
              <a:buNone/>
              <a:defRPr sz="1600" b="1"/>
            </a:lvl4pPr>
            <a:lvl5pPr marL="1828800" indent="0" rtl="0">
              <a:spcBef>
                <a:spcPts val="0"/>
              </a:spcBef>
              <a:buFont typeface="Questrial"/>
              <a:buNone/>
              <a:defRPr sz="1600" b="1"/>
            </a:lvl5pPr>
            <a:lvl6pPr marL="2286000" indent="0" rtl="0">
              <a:spcBef>
                <a:spcPts val="0"/>
              </a:spcBef>
              <a:buFont typeface="Questrial"/>
              <a:buNone/>
              <a:defRPr sz="1600" b="1"/>
            </a:lvl6pPr>
            <a:lvl7pPr marL="2743200" indent="0" rtl="0">
              <a:spcBef>
                <a:spcPts val="0"/>
              </a:spcBef>
              <a:buFont typeface="Questrial"/>
              <a:buNone/>
              <a:defRPr sz="1600" b="1"/>
            </a:lvl7pPr>
            <a:lvl8pPr marL="3200400" indent="0" rtl="0">
              <a:spcBef>
                <a:spcPts val="0"/>
              </a:spcBef>
              <a:buFont typeface="Questrial"/>
              <a:buNone/>
              <a:defRPr sz="1600" b="1"/>
            </a:lvl8pPr>
            <a:lvl9pPr marL="3657600" indent="0" rtl="0">
              <a:spcBef>
                <a:spcPts val="0"/>
              </a:spcBef>
              <a:buFont typeface="Questrial"/>
              <a:buNone/>
              <a:defRPr sz="1600" b="1"/>
            </a:lvl9pPr>
          </a:lstStyle>
          <a:p>
            <a:endParaRPr/>
          </a:p>
        </p:txBody>
      </p:sp>
      <p:sp>
        <p:nvSpPr>
          <p:cNvPr id="68" name="Shape 68"/>
          <p:cNvSpPr txBox="1">
            <a:spLocks noGrp="1"/>
          </p:cNvSpPr>
          <p:nvPr>
            <p:ph type="body" idx="4"/>
          </p:nvPr>
        </p:nvSpPr>
        <p:spPr>
          <a:xfrm>
            <a:off x="4645025" y="2438400"/>
            <a:ext cx="4041774" cy="36877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algn="ctr" rtl="0">
              <a:spcBef>
                <a:spcPts val="0"/>
              </a:spcBef>
              <a:buClr>
                <a:srgbClr val="6B7C72"/>
              </a:buClr>
              <a:buFont typeface="Quattrocento"/>
              <a:buNone/>
              <a:defRPr sz="3500" cap="none" baseline="0">
                <a:solidFill>
                  <a:srgbClr val="6B7C72"/>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75" name="Shape 7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76" name="Shape 7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7"/>
        <p:cNvGrpSpPr/>
        <p:nvPr/>
      </p:nvGrpSpPr>
      <p:grpSpPr>
        <a:xfrm>
          <a:off x="0" y="0"/>
          <a:ext cx="0" cy="0"/>
          <a:chOff x="0" y="0"/>
          <a:chExt cx="0" cy="0"/>
        </a:xfrm>
      </p:grpSpPr>
      <p:sp>
        <p:nvSpPr>
          <p:cNvPr id="78" name="Shape 78"/>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79" name="Shape 79"/>
          <p:cNvSpPr/>
          <p:nvPr/>
        </p:nvSpPr>
        <p:spPr>
          <a:xfrm>
            <a:off x="91440" y="101600"/>
            <a:ext cx="8961120" cy="6664959"/>
          </a:xfrm>
          <a:prstGeom prst="roundRect">
            <a:avLst>
              <a:gd name="adj" fmla="val 1735"/>
            </a:avLst>
          </a:prstGeom>
          <a:blipFill rotWithShape="1">
            <a:blip r:embed="rId2">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80" name="Shape 80"/>
          <p:cNvSpPr txBox="1">
            <a:spLocks noGrp="1"/>
          </p:cNvSpPr>
          <p:nvPr>
            <p:ph type="body" idx="1"/>
          </p:nvPr>
        </p:nvSpPr>
        <p:spPr>
          <a:xfrm>
            <a:off x="3886200" y="685800"/>
            <a:ext cx="4572000" cy="525780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
        <p:nvSpPr>
          <p:cNvPr id="84" name="Shape 84"/>
          <p:cNvSpPr/>
          <p:nvPr/>
        </p:nvSpPr>
        <p:spPr>
          <a:xfrm>
            <a:off x="560033" y="1505712"/>
            <a:ext cx="2716565" cy="3523488"/>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85" name="Shape 85"/>
          <p:cNvSpPr/>
          <p:nvPr/>
        </p:nvSpPr>
        <p:spPr>
          <a:xfrm>
            <a:off x="676689" y="1642472"/>
            <a:ext cx="2483254" cy="3234328"/>
          </a:xfrm>
          <a:prstGeom prst="rect">
            <a:avLst/>
          </a:prstGeom>
          <a:solidFill>
            <a:srgbClr val="FFFFFF"/>
          </a:solidFill>
          <a:ln w="9525" cap="flat" cmpd="dbl">
            <a:solidFill>
              <a:srgbClr val="6B7C7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86" name="Shape 86"/>
          <p:cNvSpPr txBox="1">
            <a:spLocks noGrp="1"/>
          </p:cNvSpPr>
          <p:nvPr>
            <p:ph type="body" idx="2"/>
          </p:nvPr>
        </p:nvSpPr>
        <p:spPr>
          <a:xfrm>
            <a:off x="769000" y="2971800"/>
            <a:ext cx="2298633" cy="1752600"/>
          </a:xfrm>
          <a:prstGeom prst="rect">
            <a:avLst/>
          </a:prstGeom>
          <a:noFill/>
          <a:ln>
            <a:noFill/>
          </a:ln>
        </p:spPr>
        <p:txBody>
          <a:bodyPr lIns="91425" tIns="91425" rIns="91425" bIns="91425" anchor="t" anchorCtr="0"/>
          <a:lstStyle>
            <a:lvl1pPr marL="0" indent="0" rtl="0">
              <a:spcBef>
                <a:spcPts val="400"/>
              </a:spcBef>
              <a:buClr>
                <a:srgbClr val="47534C"/>
              </a:buClr>
              <a:buFont typeface="Questrial"/>
              <a:buNone/>
              <a:defRPr sz="1400">
                <a:solidFill>
                  <a:srgbClr val="47534C"/>
                </a:solidFill>
              </a:defRPr>
            </a:lvl1pPr>
            <a:lvl2pPr marL="457200" indent="0" rtl="0">
              <a:spcBef>
                <a:spcPts val="0"/>
              </a:spcBef>
              <a:buFont typeface="Questrial"/>
              <a:buNone/>
              <a:defRPr sz="1200"/>
            </a:lvl2pPr>
            <a:lvl3pPr marL="914400" indent="0" rtl="0">
              <a:spcBef>
                <a:spcPts val="0"/>
              </a:spcBef>
              <a:buFont typeface="Questrial"/>
              <a:buNone/>
              <a:defRPr sz="1000"/>
            </a:lvl3pPr>
            <a:lvl4pPr marL="1371600" indent="0" rtl="0">
              <a:spcBef>
                <a:spcPts val="0"/>
              </a:spcBef>
              <a:buFont typeface="Questrial"/>
              <a:buNone/>
              <a:defRPr sz="900"/>
            </a:lvl4pPr>
            <a:lvl5pPr marL="1828800" indent="0" rtl="0">
              <a:spcBef>
                <a:spcPts val="0"/>
              </a:spcBef>
              <a:buFont typeface="Questrial"/>
              <a:buNone/>
              <a:defRPr sz="900"/>
            </a:lvl5pPr>
            <a:lvl6pPr marL="2286000" indent="0" rtl="0">
              <a:spcBef>
                <a:spcPts val="0"/>
              </a:spcBef>
              <a:buFont typeface="Questrial"/>
              <a:buNone/>
              <a:defRPr sz="900"/>
            </a:lvl6pPr>
            <a:lvl7pPr marL="2743200" indent="0" rtl="0">
              <a:spcBef>
                <a:spcPts val="0"/>
              </a:spcBef>
              <a:buFont typeface="Questrial"/>
              <a:buNone/>
              <a:defRPr sz="900"/>
            </a:lvl7pPr>
            <a:lvl8pPr marL="3200400" indent="0" rtl="0">
              <a:spcBef>
                <a:spcPts val="0"/>
              </a:spcBef>
              <a:buFont typeface="Questrial"/>
              <a:buNone/>
              <a:defRPr sz="900"/>
            </a:lvl8pPr>
            <a:lvl9pPr marL="3657600" indent="0" rtl="0">
              <a:spcBef>
                <a:spcPts val="0"/>
              </a:spcBef>
              <a:buFont typeface="Questrial"/>
              <a:buNone/>
              <a:defRPr sz="900"/>
            </a:lvl9pPr>
          </a:lstStyle>
          <a:p>
            <a:endParaRPr/>
          </a:p>
        </p:txBody>
      </p:sp>
      <p:sp>
        <p:nvSpPr>
          <p:cNvPr id="87" name="Shape 87"/>
          <p:cNvSpPr txBox="1">
            <a:spLocks noGrp="1"/>
          </p:cNvSpPr>
          <p:nvPr>
            <p:ph type="title"/>
          </p:nvPr>
        </p:nvSpPr>
        <p:spPr>
          <a:xfrm>
            <a:off x="769000" y="1734311"/>
            <a:ext cx="2298633" cy="1191619"/>
          </a:xfrm>
          <a:prstGeom prst="rect">
            <a:avLst/>
          </a:prstGeom>
          <a:noFill/>
          <a:ln>
            <a:noFill/>
          </a:ln>
        </p:spPr>
        <p:txBody>
          <a:bodyPr lIns="91425" tIns="91425" rIns="91425" bIns="91425" anchor="b" anchorCtr="0"/>
          <a:lstStyle>
            <a:lvl1pPr algn="l" rtl="0">
              <a:spcBef>
                <a:spcPts val="0"/>
              </a:spcBef>
              <a:defRPr sz="2000" b="0">
                <a:solidFill>
                  <a:srgbClr val="6B7C72"/>
                </a:solidFil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88"/>
        <p:cNvGrpSpPr/>
        <p:nvPr/>
      </p:nvGrpSpPr>
      <p:grpSpPr>
        <a:xfrm>
          <a:off x="0" y="0"/>
          <a:ext cx="0" cy="0"/>
          <a:chOff x="0" y="0"/>
          <a:chExt cx="0" cy="0"/>
        </a:xfrm>
      </p:grpSpPr>
      <p:sp>
        <p:nvSpPr>
          <p:cNvPr id="89" name="Shape 89"/>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0" name="Shape 90"/>
          <p:cNvSpPr/>
          <p:nvPr/>
        </p:nvSpPr>
        <p:spPr>
          <a:xfrm>
            <a:off x="91440" y="101600"/>
            <a:ext cx="8961120" cy="6664959"/>
          </a:xfrm>
          <a:prstGeom prst="roundRect">
            <a:avLst>
              <a:gd name="adj" fmla="val 1735"/>
            </a:avLst>
          </a:prstGeom>
          <a:blipFill rotWithShape="1">
            <a:blip r:embed="rId2">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1" name="Shape 91"/>
          <p:cNvSpPr>
            <a:spLocks noGrp="1"/>
          </p:cNvSpPr>
          <p:nvPr>
            <p:ph type="pic" idx="2"/>
          </p:nvPr>
        </p:nvSpPr>
        <p:spPr>
          <a:xfrm>
            <a:off x="685800" y="621437"/>
            <a:ext cx="7772400" cy="4331564"/>
          </a:xfrm>
          <a:prstGeom prst="rect">
            <a:avLst/>
          </a:prstGeom>
          <a:solidFill>
            <a:schemeClr val="lt2"/>
          </a:solidFill>
          <a:ln>
            <a:noFill/>
          </a:ln>
        </p:spPr>
        <p:txBody>
          <a:bodyPr lIns="91425" tIns="91425" rIns="91425" bIns="91425" anchor="ctr" anchorCtr="0"/>
          <a:lstStyle>
            <a:lvl1pPr marL="0" marR="0" indent="0" algn="l" rtl="0">
              <a:spcBef>
                <a:spcPts val="0"/>
              </a:spcBef>
              <a:buClr>
                <a:schemeClr val="dk2"/>
              </a:buClr>
              <a:buFont typeface="Questrial"/>
              <a:buNone/>
              <a:defRPr sz="3200" b="0" i="0" u="none" strike="noStrike" cap="none" baseline="0">
                <a:solidFill>
                  <a:schemeClr val="dk2"/>
                </a:solidFill>
                <a:latin typeface="Questrial"/>
                <a:ea typeface="Questrial"/>
                <a:cs typeface="Questrial"/>
                <a:sym typeface="Questrial"/>
              </a:defRPr>
            </a:lvl1pPr>
            <a:lvl2pPr marL="457200" marR="0" indent="0" algn="l" rtl="0">
              <a:spcBef>
                <a:spcPts val="0"/>
              </a:spcBef>
              <a:buClr>
                <a:schemeClr val="dk1"/>
              </a:buClr>
              <a:buFont typeface="Questrial"/>
              <a:buNone/>
              <a:defRPr sz="2800" b="0" i="0" u="none" strike="noStrike" cap="none" baseline="0">
                <a:solidFill>
                  <a:schemeClr val="dk1"/>
                </a:solidFill>
                <a:latin typeface="Questrial"/>
                <a:ea typeface="Questrial"/>
                <a:cs typeface="Questrial"/>
                <a:sym typeface="Questrial"/>
              </a:defRPr>
            </a:lvl2pPr>
            <a:lvl3pPr marL="914400" marR="0" indent="0" algn="l" rtl="0">
              <a:spcBef>
                <a:spcPts val="0"/>
              </a:spcBef>
              <a:buClr>
                <a:schemeClr val="dk1"/>
              </a:buClr>
              <a:buFont typeface="Questrial"/>
              <a:buNone/>
              <a:defRPr sz="2400" b="0" i="0" u="none" strike="noStrike" cap="none" baseline="0">
                <a:solidFill>
                  <a:schemeClr val="dk1"/>
                </a:solidFill>
                <a:latin typeface="Questrial"/>
                <a:ea typeface="Questrial"/>
                <a:cs typeface="Questrial"/>
                <a:sym typeface="Questrial"/>
              </a:defRPr>
            </a:lvl3pPr>
            <a:lvl4pPr marL="13716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4pPr>
            <a:lvl5pPr marL="18288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5pPr>
            <a:lvl6pPr marL="22860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6pPr>
            <a:lvl7pPr marL="27432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7pPr>
            <a:lvl8pPr marL="32004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8pPr>
            <a:lvl9pPr marL="3657600" marR="0" indent="0" algn="l" rtl="0">
              <a:spcBef>
                <a:spcPts val="0"/>
              </a:spcBef>
              <a:buClr>
                <a:schemeClr val="dk1"/>
              </a:buClr>
              <a:buFont typeface="Questrial"/>
              <a:buNone/>
              <a:defRPr sz="2000" b="0" i="0" u="none" strike="noStrike" cap="none" baseline="0">
                <a:solidFill>
                  <a:schemeClr val="dk1"/>
                </a:solidFill>
                <a:latin typeface="Questrial"/>
                <a:ea typeface="Questrial"/>
                <a:cs typeface="Questrial"/>
                <a:sym typeface="Questrial"/>
              </a:defRPr>
            </a:lvl9pPr>
          </a:lstStyle>
          <a:p>
            <a:endParaRPr/>
          </a:p>
        </p:txBody>
      </p:sp>
      <p:sp>
        <p:nvSpPr>
          <p:cNvPr id="92" name="Shape 9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93" name="Shape 9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
        <p:nvSpPr>
          <p:cNvPr id="94" name="Shape 94"/>
          <p:cNvSpPr/>
          <p:nvPr/>
        </p:nvSpPr>
        <p:spPr>
          <a:xfrm>
            <a:off x="685800" y="4953000"/>
            <a:ext cx="7772400" cy="1371599"/>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5" name="Shape 95"/>
          <p:cNvSpPr/>
          <p:nvPr/>
        </p:nvSpPr>
        <p:spPr>
          <a:xfrm>
            <a:off x="761999" y="5029200"/>
            <a:ext cx="7600765" cy="1202923"/>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6" name="Shape 9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97" name="Shape 97"/>
          <p:cNvSpPr/>
          <p:nvPr/>
        </p:nvSpPr>
        <p:spPr>
          <a:xfrm>
            <a:off x="914400" y="5638800"/>
            <a:ext cx="7328513" cy="451695"/>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8" name="Shape 98"/>
          <p:cNvSpPr/>
          <p:nvPr/>
        </p:nvSpPr>
        <p:spPr>
          <a:xfrm>
            <a:off x="605589" y="5074919"/>
            <a:ext cx="7946135" cy="1097279"/>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99" name="Shape 99"/>
          <p:cNvSpPr txBox="1">
            <a:spLocks noGrp="1"/>
          </p:cNvSpPr>
          <p:nvPr>
            <p:ph type="body" idx="1"/>
          </p:nvPr>
        </p:nvSpPr>
        <p:spPr>
          <a:xfrm>
            <a:off x="956288" y="5656555"/>
            <a:ext cx="7244735" cy="401714"/>
          </a:xfrm>
          <a:prstGeom prst="rect">
            <a:avLst/>
          </a:prstGeom>
          <a:noFill/>
          <a:ln>
            <a:noFill/>
          </a:ln>
        </p:spPr>
        <p:txBody>
          <a:bodyPr lIns="91425" tIns="91425" rIns="91425" bIns="91425" anchor="ctr" anchorCtr="0"/>
          <a:lstStyle>
            <a:lvl1pPr marL="0" indent="0" algn="ctr" rtl="0">
              <a:spcBef>
                <a:spcPts val="0"/>
              </a:spcBef>
              <a:buClr>
                <a:srgbClr val="FFFFFF"/>
              </a:buClr>
              <a:buFont typeface="Questrial"/>
              <a:buNone/>
              <a:defRPr sz="1500" cap="none" baseline="0">
                <a:solidFill>
                  <a:srgbClr val="FFFFFF"/>
                </a:solidFill>
              </a:defRPr>
            </a:lvl1pPr>
            <a:lvl2pPr marL="457200" indent="0" rtl="0">
              <a:spcBef>
                <a:spcPts val="0"/>
              </a:spcBef>
              <a:buFont typeface="Questrial"/>
              <a:buNone/>
              <a:defRPr sz="1200"/>
            </a:lvl2pPr>
            <a:lvl3pPr marL="914400" indent="0" rtl="0">
              <a:spcBef>
                <a:spcPts val="0"/>
              </a:spcBef>
              <a:buFont typeface="Questrial"/>
              <a:buNone/>
              <a:defRPr sz="1000"/>
            </a:lvl3pPr>
            <a:lvl4pPr marL="1371600" indent="0" rtl="0">
              <a:spcBef>
                <a:spcPts val="0"/>
              </a:spcBef>
              <a:buFont typeface="Questrial"/>
              <a:buNone/>
              <a:defRPr sz="900"/>
            </a:lvl4pPr>
            <a:lvl5pPr marL="1828800" indent="0" rtl="0">
              <a:spcBef>
                <a:spcPts val="0"/>
              </a:spcBef>
              <a:buFont typeface="Questrial"/>
              <a:buNone/>
              <a:defRPr sz="900"/>
            </a:lvl5pPr>
            <a:lvl6pPr marL="2286000" indent="0" rtl="0">
              <a:spcBef>
                <a:spcPts val="0"/>
              </a:spcBef>
              <a:buFont typeface="Questrial"/>
              <a:buNone/>
              <a:defRPr sz="900"/>
            </a:lvl6pPr>
            <a:lvl7pPr marL="2743200" indent="0" rtl="0">
              <a:spcBef>
                <a:spcPts val="0"/>
              </a:spcBef>
              <a:buFont typeface="Questrial"/>
              <a:buNone/>
              <a:defRPr sz="900"/>
            </a:lvl7pPr>
            <a:lvl8pPr marL="3200400" indent="0" rtl="0">
              <a:spcBef>
                <a:spcPts val="0"/>
              </a:spcBef>
              <a:buFont typeface="Questrial"/>
              <a:buNone/>
              <a:defRPr sz="900"/>
            </a:lvl8pPr>
            <a:lvl9pPr marL="3657600" indent="0" rtl="0">
              <a:spcBef>
                <a:spcPts val="0"/>
              </a:spcBef>
              <a:buFont typeface="Questrial"/>
              <a:buNone/>
              <a:defRPr sz="900"/>
            </a:lvl9pPr>
          </a:lstStyle>
          <a:p>
            <a:endParaRPr/>
          </a:p>
        </p:txBody>
      </p:sp>
      <p:sp>
        <p:nvSpPr>
          <p:cNvPr id="100" name="Shape 100"/>
          <p:cNvSpPr txBox="1">
            <a:spLocks noGrp="1"/>
          </p:cNvSpPr>
          <p:nvPr>
            <p:ph type="title"/>
          </p:nvPr>
        </p:nvSpPr>
        <p:spPr>
          <a:xfrm>
            <a:off x="914400" y="5105400"/>
            <a:ext cx="7328513" cy="523043"/>
          </a:xfrm>
          <a:prstGeom prst="rect">
            <a:avLst/>
          </a:prstGeom>
          <a:noFill/>
          <a:ln>
            <a:noFill/>
          </a:ln>
        </p:spPr>
        <p:txBody>
          <a:bodyPr lIns="91425" tIns="91425" rIns="91425" bIns="91425" anchor="ctr" anchorCtr="0"/>
          <a:lstStyle>
            <a:lvl1pPr algn="ctr" rtl="0">
              <a:spcBef>
                <a:spcPts val="0"/>
              </a:spcBef>
              <a:defRPr sz="2000" b="0">
                <a:solidFill>
                  <a:srgbClr val="6B7C72"/>
                </a:solidFill>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algn="ctr" rtl="0">
              <a:spcBef>
                <a:spcPts val="0"/>
              </a:spcBef>
              <a:buClr>
                <a:srgbClr val="6B7C72"/>
              </a:buClr>
              <a:buFont typeface="Quattrocento"/>
              <a:buNone/>
              <a:defRPr sz="3500" cap="none" baseline="0">
                <a:solidFill>
                  <a:srgbClr val="6B7C72"/>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3" name="Shape 103"/>
          <p:cNvSpPr txBox="1">
            <a:spLocks noGrp="1"/>
          </p:cNvSpPr>
          <p:nvPr>
            <p:ph type="body" idx="1"/>
          </p:nvPr>
        </p:nvSpPr>
        <p:spPr>
          <a:xfrm rot="5400000">
            <a:off x="2385218" y="-175418"/>
            <a:ext cx="4373563" cy="8229600"/>
          </a:xfrm>
          <a:prstGeom prst="rect">
            <a:avLst/>
          </a:prstGeom>
          <a:noFill/>
          <a:ln>
            <a:noFill/>
          </a:ln>
        </p:spPr>
        <p:txBody>
          <a:bodyPr lIns="91425" tIns="91425" rIns="91425" bIns="91425" anchor="t" anchorCtr="0"/>
          <a:lstStyle>
            <a:lvl1pPr marL="342900" indent="-76200" algn="l" rtl="0">
              <a:spcBef>
                <a:spcPts val="480"/>
              </a:spcBef>
              <a:buClr>
                <a:schemeClr val="accent1"/>
              </a:buClr>
              <a:buFont typeface="Arial"/>
              <a:buChar char="•"/>
              <a:defRPr sz="2400">
                <a:solidFill>
                  <a:schemeClr val="dk2"/>
                </a:solidFill>
                <a:latin typeface="Questrial"/>
                <a:ea typeface="Questrial"/>
                <a:cs typeface="Questrial"/>
                <a:sym typeface="Questrial"/>
              </a:defRPr>
            </a:lvl1pPr>
            <a:lvl2pPr marL="640080" indent="-106680" algn="l" rtl="0">
              <a:spcBef>
                <a:spcPts val="400"/>
              </a:spcBef>
              <a:buClr>
                <a:schemeClr val="accent2"/>
              </a:buClr>
              <a:buFont typeface="Arial"/>
              <a:buChar char="•"/>
              <a:defRPr sz="2000">
                <a:solidFill>
                  <a:schemeClr val="dk2"/>
                </a:solidFill>
                <a:latin typeface="Questrial"/>
                <a:ea typeface="Questrial"/>
                <a:cs typeface="Questrial"/>
                <a:sym typeface="Questrial"/>
              </a:defRPr>
            </a:lvl2pPr>
            <a:lvl3pPr marL="914400" indent="-114300" algn="l" rtl="0">
              <a:spcBef>
                <a:spcPts val="360"/>
              </a:spcBef>
              <a:buClr>
                <a:schemeClr val="accent3"/>
              </a:buClr>
              <a:buFont typeface="Arial"/>
              <a:buChar char="•"/>
              <a:defRPr sz="1800">
                <a:solidFill>
                  <a:schemeClr val="dk2"/>
                </a:solidFill>
                <a:latin typeface="Questrial"/>
                <a:ea typeface="Questrial"/>
                <a:cs typeface="Questrial"/>
                <a:sym typeface="Questrial"/>
              </a:defRPr>
            </a:lvl3pPr>
            <a:lvl4pPr marL="1280160" indent="-137160" algn="l" rtl="0">
              <a:spcBef>
                <a:spcPts val="320"/>
              </a:spcBef>
              <a:buClr>
                <a:schemeClr val="accent4"/>
              </a:buClr>
              <a:buFont typeface="Arial"/>
              <a:buChar char="•"/>
              <a:defRPr sz="1600">
                <a:solidFill>
                  <a:schemeClr val="dk2"/>
                </a:solidFill>
                <a:latin typeface="Questrial"/>
                <a:ea typeface="Questrial"/>
                <a:cs typeface="Questrial"/>
                <a:sym typeface="Questrial"/>
              </a:defRPr>
            </a:lvl4pPr>
            <a:lvl5pPr marL="1554480" indent="-132080" algn="l" rtl="0">
              <a:spcBef>
                <a:spcPts val="320"/>
              </a:spcBef>
              <a:buClr>
                <a:schemeClr val="accent5"/>
              </a:buClr>
              <a:buFont typeface="Arial"/>
              <a:buChar char="•"/>
              <a:defRPr sz="1600" baseline="0">
                <a:solidFill>
                  <a:schemeClr val="dk2"/>
                </a:solidFill>
                <a:latin typeface="Questrial"/>
                <a:ea typeface="Questrial"/>
                <a:cs typeface="Questrial"/>
                <a:sym typeface="Questrial"/>
              </a:defRPr>
            </a:lvl5pPr>
            <a:lvl6pPr marL="1737360" indent="-99060" algn="l" rtl="0">
              <a:spcBef>
                <a:spcPts val="280"/>
              </a:spcBef>
              <a:buClr>
                <a:schemeClr val="accent1"/>
              </a:buClr>
              <a:buFont typeface="Arial"/>
              <a:buChar char="•"/>
              <a:defRPr sz="1400">
                <a:solidFill>
                  <a:schemeClr val="dk2"/>
                </a:solidFill>
                <a:latin typeface="Questrial"/>
                <a:ea typeface="Questrial"/>
                <a:cs typeface="Questrial"/>
                <a:sym typeface="Questrial"/>
              </a:defRPr>
            </a:lvl6pPr>
            <a:lvl7pPr marL="2011679" indent="-93979" algn="l" rtl="0">
              <a:spcBef>
                <a:spcPts val="280"/>
              </a:spcBef>
              <a:buClr>
                <a:schemeClr val="accent2"/>
              </a:buClr>
              <a:buFont typeface="Arial"/>
              <a:buChar char="•"/>
              <a:defRPr sz="1400">
                <a:solidFill>
                  <a:schemeClr val="dk2"/>
                </a:solidFill>
                <a:latin typeface="Questrial"/>
                <a:ea typeface="Questrial"/>
                <a:cs typeface="Questrial"/>
                <a:sym typeface="Questrial"/>
              </a:defRPr>
            </a:lvl7pPr>
            <a:lvl8pPr marL="2194560" indent="-99060" algn="l" rtl="0">
              <a:spcBef>
                <a:spcPts val="280"/>
              </a:spcBef>
              <a:buClr>
                <a:schemeClr val="accent3"/>
              </a:buClr>
              <a:buFont typeface="Arial"/>
              <a:buChar char="•"/>
              <a:defRPr sz="1400">
                <a:solidFill>
                  <a:schemeClr val="dk2"/>
                </a:solidFill>
                <a:latin typeface="Questrial"/>
                <a:ea typeface="Questrial"/>
                <a:cs typeface="Questrial"/>
                <a:sym typeface="Questrial"/>
              </a:defRPr>
            </a:lvl8pPr>
            <a:lvl9pPr marL="2377440" indent="-104139" algn="l" rtl="0">
              <a:spcBef>
                <a:spcPts val="280"/>
              </a:spcBef>
              <a:buClr>
                <a:schemeClr val="accent4"/>
              </a:buClr>
              <a:buFont typeface="Arial"/>
              <a:buChar char="•"/>
              <a:defRPr sz="1400">
                <a:solidFill>
                  <a:schemeClr val="dk2"/>
                </a:solidFill>
                <a:latin typeface="Questrial"/>
                <a:ea typeface="Questrial"/>
                <a:cs typeface="Questrial"/>
                <a:sym typeface="Questrial"/>
              </a:defRPr>
            </a:lvl9pPr>
          </a:lstStyle>
          <a:p>
            <a:endParaRPr/>
          </a:p>
        </p:txBody>
      </p:sp>
      <p:sp>
        <p:nvSpPr>
          <p:cNvPr id="104" name="Shape 10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05" name="Shape 10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06" name="Shape 10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7"/>
        <p:cNvGrpSpPr/>
        <p:nvPr/>
      </p:nvGrpSpPr>
      <p:grpSpPr>
        <a:xfrm>
          <a:off x="0" y="0"/>
          <a:ext cx="0" cy="0"/>
          <a:chOff x="0" y="0"/>
          <a:chExt cx="0" cy="0"/>
        </a:xfrm>
      </p:grpSpPr>
      <p:sp>
        <p:nvSpPr>
          <p:cNvPr id="108" name="Shape 108"/>
          <p:cNvSpPr/>
          <p:nvPr/>
        </p:nvSpPr>
        <p:spPr>
          <a:xfrm>
            <a:off x="6861702" y="228600"/>
            <a:ext cx="1859279" cy="6122634"/>
          </a:xfrm>
          <a:prstGeom prst="rect">
            <a:avLst/>
          </a:prstGeom>
          <a:solidFill>
            <a:srgbClr val="FFFFFF">
              <a:alpha val="8470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09" name="Shape 109"/>
          <p:cNvSpPr/>
          <p:nvPr/>
        </p:nvSpPr>
        <p:spPr>
          <a:xfrm>
            <a:off x="6955225" y="351409"/>
            <a:ext cx="1672235" cy="5877017"/>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10" name="Shape 110"/>
          <p:cNvSpPr txBox="1">
            <a:spLocks noGrp="1"/>
          </p:cNvSpPr>
          <p:nvPr>
            <p:ph type="title"/>
          </p:nvPr>
        </p:nvSpPr>
        <p:spPr>
          <a:xfrm rot="5400000">
            <a:off x="4896851" y="2547151"/>
            <a:ext cx="5788980" cy="1485531"/>
          </a:xfrm>
          <a:prstGeom prst="rect">
            <a:avLst/>
          </a:prstGeom>
          <a:noFill/>
          <a:ln>
            <a:noFill/>
          </a:ln>
        </p:spPr>
        <p:txBody>
          <a:bodyPr lIns="91425" tIns="91425" rIns="91425" bIns="91425" anchor="ctr" anchorCtr="0"/>
          <a:lstStyle>
            <a:lvl1pPr algn="ctr" rtl="0">
              <a:spcBef>
                <a:spcPts val="0"/>
              </a:spcBef>
              <a:buClr>
                <a:srgbClr val="6B7C72"/>
              </a:buClr>
              <a:buFont typeface="Quattrocento"/>
              <a:buNone/>
              <a:defRPr sz="3500" cap="none" baseline="0">
                <a:solidFill>
                  <a:srgbClr val="6B7C72"/>
                </a:solidFill>
                <a:latin typeface="Quattrocento"/>
                <a:ea typeface="Quattrocento"/>
                <a:cs typeface="Quattrocento"/>
                <a:sym typeface="Quattrocento"/>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11" name="Shape 111"/>
          <p:cNvSpPr txBox="1">
            <a:spLocks noGrp="1"/>
          </p:cNvSpPr>
          <p:nvPr>
            <p:ph type="body" idx="1"/>
          </p:nvPr>
        </p:nvSpPr>
        <p:spPr>
          <a:xfrm rot="5400000">
            <a:off x="647699" y="190499"/>
            <a:ext cx="5791201" cy="6172199"/>
          </a:xfrm>
          <a:prstGeom prst="rect">
            <a:avLst/>
          </a:prstGeom>
          <a:noFill/>
          <a:ln>
            <a:noFill/>
          </a:ln>
        </p:spPr>
        <p:txBody>
          <a:bodyPr lIns="91425" tIns="91425" rIns="91425" bIns="91425" anchor="t" anchorCtr="0"/>
          <a:lstStyle>
            <a:lvl1pPr marL="342900" indent="-76200" algn="l" rtl="0">
              <a:spcBef>
                <a:spcPts val="480"/>
              </a:spcBef>
              <a:buClr>
                <a:schemeClr val="accent1"/>
              </a:buClr>
              <a:buFont typeface="Arial"/>
              <a:buChar char="•"/>
              <a:defRPr sz="2400">
                <a:solidFill>
                  <a:schemeClr val="dk2"/>
                </a:solidFill>
                <a:latin typeface="Questrial"/>
                <a:ea typeface="Questrial"/>
                <a:cs typeface="Questrial"/>
                <a:sym typeface="Questrial"/>
              </a:defRPr>
            </a:lvl1pPr>
            <a:lvl2pPr marL="640080" indent="-106680" algn="l" rtl="0">
              <a:spcBef>
                <a:spcPts val="400"/>
              </a:spcBef>
              <a:buClr>
                <a:schemeClr val="accent2"/>
              </a:buClr>
              <a:buFont typeface="Arial"/>
              <a:buChar char="•"/>
              <a:defRPr sz="2000">
                <a:solidFill>
                  <a:schemeClr val="dk2"/>
                </a:solidFill>
                <a:latin typeface="Questrial"/>
                <a:ea typeface="Questrial"/>
                <a:cs typeface="Questrial"/>
                <a:sym typeface="Questrial"/>
              </a:defRPr>
            </a:lvl2pPr>
            <a:lvl3pPr marL="914400" indent="-114300" algn="l" rtl="0">
              <a:spcBef>
                <a:spcPts val="360"/>
              </a:spcBef>
              <a:buClr>
                <a:schemeClr val="accent3"/>
              </a:buClr>
              <a:buFont typeface="Arial"/>
              <a:buChar char="•"/>
              <a:defRPr sz="1800">
                <a:solidFill>
                  <a:schemeClr val="dk2"/>
                </a:solidFill>
                <a:latin typeface="Questrial"/>
                <a:ea typeface="Questrial"/>
                <a:cs typeface="Questrial"/>
                <a:sym typeface="Questrial"/>
              </a:defRPr>
            </a:lvl3pPr>
            <a:lvl4pPr marL="1280160" indent="-137160" algn="l" rtl="0">
              <a:spcBef>
                <a:spcPts val="320"/>
              </a:spcBef>
              <a:buClr>
                <a:schemeClr val="accent4"/>
              </a:buClr>
              <a:buFont typeface="Arial"/>
              <a:buChar char="•"/>
              <a:defRPr sz="1600">
                <a:solidFill>
                  <a:schemeClr val="dk2"/>
                </a:solidFill>
                <a:latin typeface="Questrial"/>
                <a:ea typeface="Questrial"/>
                <a:cs typeface="Questrial"/>
                <a:sym typeface="Questrial"/>
              </a:defRPr>
            </a:lvl4pPr>
            <a:lvl5pPr marL="1554480" indent="-132080" algn="l" rtl="0">
              <a:spcBef>
                <a:spcPts val="320"/>
              </a:spcBef>
              <a:buClr>
                <a:schemeClr val="accent5"/>
              </a:buClr>
              <a:buFont typeface="Arial"/>
              <a:buChar char="•"/>
              <a:defRPr sz="1600" baseline="0">
                <a:solidFill>
                  <a:schemeClr val="dk2"/>
                </a:solidFill>
                <a:latin typeface="Questrial"/>
                <a:ea typeface="Questrial"/>
                <a:cs typeface="Questrial"/>
                <a:sym typeface="Questrial"/>
              </a:defRPr>
            </a:lvl5pPr>
            <a:lvl6pPr marL="1737360" indent="-99060" algn="l" rtl="0">
              <a:spcBef>
                <a:spcPts val="280"/>
              </a:spcBef>
              <a:buClr>
                <a:schemeClr val="accent1"/>
              </a:buClr>
              <a:buFont typeface="Arial"/>
              <a:buChar char="•"/>
              <a:defRPr sz="1400">
                <a:solidFill>
                  <a:schemeClr val="dk2"/>
                </a:solidFill>
                <a:latin typeface="Questrial"/>
                <a:ea typeface="Questrial"/>
                <a:cs typeface="Questrial"/>
                <a:sym typeface="Questrial"/>
              </a:defRPr>
            </a:lvl6pPr>
            <a:lvl7pPr marL="2011679" indent="-93979" algn="l" rtl="0">
              <a:spcBef>
                <a:spcPts val="280"/>
              </a:spcBef>
              <a:buClr>
                <a:schemeClr val="accent2"/>
              </a:buClr>
              <a:buFont typeface="Arial"/>
              <a:buChar char="•"/>
              <a:defRPr sz="1400">
                <a:solidFill>
                  <a:schemeClr val="dk2"/>
                </a:solidFill>
                <a:latin typeface="Questrial"/>
                <a:ea typeface="Questrial"/>
                <a:cs typeface="Questrial"/>
                <a:sym typeface="Questrial"/>
              </a:defRPr>
            </a:lvl7pPr>
            <a:lvl8pPr marL="2194560" indent="-99060" algn="l" rtl="0">
              <a:spcBef>
                <a:spcPts val="280"/>
              </a:spcBef>
              <a:buClr>
                <a:schemeClr val="accent3"/>
              </a:buClr>
              <a:buFont typeface="Arial"/>
              <a:buChar char="•"/>
              <a:defRPr sz="1400">
                <a:solidFill>
                  <a:schemeClr val="dk2"/>
                </a:solidFill>
                <a:latin typeface="Questrial"/>
                <a:ea typeface="Questrial"/>
                <a:cs typeface="Questrial"/>
                <a:sym typeface="Questrial"/>
              </a:defRPr>
            </a:lvl8pPr>
            <a:lvl9pPr marL="2377440" indent="-104139" algn="l" rtl="0">
              <a:spcBef>
                <a:spcPts val="280"/>
              </a:spcBef>
              <a:buClr>
                <a:schemeClr val="accent4"/>
              </a:buClr>
              <a:buFont typeface="Arial"/>
              <a:buChar char="•"/>
              <a:defRPr sz="1400">
                <a:solidFill>
                  <a:schemeClr val="dk2"/>
                </a:solidFill>
                <a:latin typeface="Questrial"/>
                <a:ea typeface="Questrial"/>
                <a:cs typeface="Questrial"/>
                <a:sym typeface="Questrial"/>
              </a:defRPr>
            </a:lvl9pPr>
          </a:lstStyle>
          <a:p>
            <a:endParaRPr/>
          </a:p>
        </p:txBody>
      </p:sp>
      <p:sp>
        <p:nvSpPr>
          <p:cNvPr id="112" name="Shape 1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13" name="Shape 1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14" name="Shape 1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blip>
          <a:tile tx="0" ty="0" sx="100000" sy="100000" flip="none" algn="tl"/>
        </a:blipFill>
        <a:effectLst/>
      </p:bgPr>
    </p:bg>
    <p:spTree>
      <p:nvGrpSpPr>
        <p:cNvPr id="1" name="Shape 8"/>
        <p:cNvGrpSpPr/>
        <p:nvPr/>
      </p:nvGrpSpPr>
      <p:grpSpPr>
        <a:xfrm>
          <a:off x="0" y="0"/>
          <a:ext cx="0" cy="0"/>
          <a:chOff x="0" y="0"/>
          <a:chExt cx="0" cy="0"/>
        </a:xfrm>
      </p:grpSpPr>
      <p:sp>
        <p:nvSpPr>
          <p:cNvPr id="9" name="Shape 9"/>
          <p:cNvSpPr/>
          <p:nvPr/>
        </p:nvSpPr>
        <p:spPr>
          <a:xfrm>
            <a:off x="0" y="0"/>
            <a:ext cx="914400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0" name="Shape 10"/>
          <p:cNvSpPr/>
          <p:nvPr/>
        </p:nvSpPr>
        <p:spPr>
          <a:xfrm>
            <a:off x="91440" y="101600"/>
            <a:ext cx="8961120" cy="6664959"/>
          </a:xfrm>
          <a:prstGeom prst="roundRect">
            <a:avLst>
              <a:gd name="adj" fmla="val 1735"/>
            </a:avLst>
          </a:prstGeom>
          <a:blipFill rotWithShape="1">
            <a:blip r:embed="rId12">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1" name="Shape 11"/>
          <p:cNvSpPr txBox="1">
            <a:spLocks noGrp="1"/>
          </p:cNvSpPr>
          <p:nvPr>
            <p:ph type="body" idx="1"/>
          </p:nvPr>
        </p:nvSpPr>
        <p:spPr>
          <a:xfrm>
            <a:off x="457200" y="1752600"/>
            <a:ext cx="8229600" cy="4373563"/>
          </a:xfrm>
          <a:prstGeom prst="rect">
            <a:avLst/>
          </a:prstGeom>
          <a:noFill/>
          <a:ln>
            <a:noFill/>
          </a:ln>
        </p:spPr>
        <p:txBody>
          <a:bodyPr lIns="91425" tIns="91425" rIns="91425" bIns="91425" anchor="t" anchorCtr="0"/>
          <a:lstStyle>
            <a:lvl1pPr marL="342900" marR="0" indent="-76200" algn="l" rtl="0">
              <a:spcBef>
                <a:spcPts val="480"/>
              </a:spcBef>
              <a:buClr>
                <a:schemeClr val="accent1"/>
              </a:buClr>
              <a:buFont typeface="Arial"/>
              <a:buChar char="•"/>
              <a:defRPr sz="2400" b="0" i="0" u="none" strike="noStrike" cap="none" baseline="0">
                <a:solidFill>
                  <a:schemeClr val="dk2"/>
                </a:solidFill>
                <a:latin typeface="Questrial"/>
                <a:ea typeface="Questrial"/>
                <a:cs typeface="Questrial"/>
                <a:sym typeface="Questrial"/>
              </a:defRPr>
            </a:lvl1pPr>
            <a:lvl2pPr marL="640080" marR="0" indent="-106680" algn="l" rtl="0">
              <a:spcBef>
                <a:spcPts val="400"/>
              </a:spcBef>
              <a:buClr>
                <a:schemeClr val="accent2"/>
              </a:buClr>
              <a:buFont typeface="Arial"/>
              <a:buChar char="•"/>
              <a:defRPr sz="2000" b="0" i="0" u="none" strike="noStrike" cap="none" baseline="0">
                <a:solidFill>
                  <a:schemeClr val="dk2"/>
                </a:solidFill>
                <a:latin typeface="Questrial"/>
                <a:ea typeface="Questrial"/>
                <a:cs typeface="Questrial"/>
                <a:sym typeface="Questrial"/>
              </a:defRPr>
            </a:lvl2pPr>
            <a:lvl3pPr marL="914400" marR="0" indent="-114300" algn="l" rtl="0">
              <a:spcBef>
                <a:spcPts val="360"/>
              </a:spcBef>
              <a:buClr>
                <a:schemeClr val="accent3"/>
              </a:buClr>
              <a:buFont typeface="Arial"/>
              <a:buChar char="•"/>
              <a:defRPr sz="1800" b="0" i="0" u="none" strike="noStrike" cap="none" baseline="0">
                <a:solidFill>
                  <a:schemeClr val="dk2"/>
                </a:solidFill>
                <a:latin typeface="Questrial"/>
                <a:ea typeface="Questrial"/>
                <a:cs typeface="Questrial"/>
                <a:sym typeface="Questrial"/>
              </a:defRPr>
            </a:lvl3pPr>
            <a:lvl4pPr marL="1280160" marR="0" indent="-137160" algn="l" rtl="0">
              <a:spcBef>
                <a:spcPts val="320"/>
              </a:spcBef>
              <a:buClr>
                <a:schemeClr val="accent4"/>
              </a:buClr>
              <a:buFont typeface="Arial"/>
              <a:buChar char="•"/>
              <a:defRPr sz="1600" b="0" i="0" u="none" strike="noStrike" cap="none" baseline="0">
                <a:solidFill>
                  <a:schemeClr val="dk2"/>
                </a:solidFill>
                <a:latin typeface="Questrial"/>
                <a:ea typeface="Questrial"/>
                <a:cs typeface="Questrial"/>
                <a:sym typeface="Questrial"/>
              </a:defRPr>
            </a:lvl4pPr>
            <a:lvl5pPr marL="1554480" marR="0" indent="-132080" algn="l" rtl="0">
              <a:spcBef>
                <a:spcPts val="320"/>
              </a:spcBef>
              <a:buClr>
                <a:schemeClr val="accent5"/>
              </a:buClr>
              <a:buFont typeface="Arial"/>
              <a:buChar char="•"/>
              <a:defRPr sz="1600" b="0" i="0" u="none" strike="noStrike" cap="none" baseline="0">
                <a:solidFill>
                  <a:schemeClr val="dk2"/>
                </a:solidFill>
                <a:latin typeface="Questrial"/>
                <a:ea typeface="Questrial"/>
                <a:cs typeface="Questrial"/>
                <a:sym typeface="Questrial"/>
              </a:defRPr>
            </a:lvl5pPr>
            <a:lvl6pPr marL="1737360" marR="0" indent="-99060" algn="l" rtl="0">
              <a:spcBef>
                <a:spcPts val="280"/>
              </a:spcBef>
              <a:buClr>
                <a:schemeClr val="accent1"/>
              </a:buClr>
              <a:buFont typeface="Arial"/>
              <a:buChar char="•"/>
              <a:defRPr sz="1400" b="0" i="0" u="none" strike="noStrike" cap="none" baseline="0">
                <a:solidFill>
                  <a:schemeClr val="dk2"/>
                </a:solidFill>
                <a:latin typeface="Questrial"/>
                <a:ea typeface="Questrial"/>
                <a:cs typeface="Questrial"/>
                <a:sym typeface="Questrial"/>
              </a:defRPr>
            </a:lvl6pPr>
            <a:lvl7pPr marL="2011679" marR="0" indent="-93979" algn="l" rtl="0">
              <a:spcBef>
                <a:spcPts val="280"/>
              </a:spcBef>
              <a:buClr>
                <a:schemeClr val="accent2"/>
              </a:buClr>
              <a:buFont typeface="Arial"/>
              <a:buChar char="•"/>
              <a:defRPr sz="1400" b="0" i="0" u="none" strike="noStrike" cap="none" baseline="0">
                <a:solidFill>
                  <a:schemeClr val="dk2"/>
                </a:solidFill>
                <a:latin typeface="Questrial"/>
                <a:ea typeface="Questrial"/>
                <a:cs typeface="Questrial"/>
                <a:sym typeface="Questrial"/>
              </a:defRPr>
            </a:lvl7pPr>
            <a:lvl8pPr marL="2194560" marR="0" indent="-99060" algn="l" rtl="0">
              <a:spcBef>
                <a:spcPts val="280"/>
              </a:spcBef>
              <a:buClr>
                <a:schemeClr val="accent3"/>
              </a:buClr>
              <a:buFont typeface="Arial"/>
              <a:buChar char="•"/>
              <a:defRPr sz="1400" b="0" i="0" u="none" strike="noStrike" cap="none" baseline="0">
                <a:solidFill>
                  <a:schemeClr val="dk2"/>
                </a:solidFill>
                <a:latin typeface="Questrial"/>
                <a:ea typeface="Questrial"/>
                <a:cs typeface="Questrial"/>
                <a:sym typeface="Questrial"/>
              </a:defRPr>
            </a:lvl8pPr>
            <a:lvl9pPr marL="2377440" marR="0" indent="-104139" algn="l" rtl="0">
              <a:spcBef>
                <a:spcPts val="280"/>
              </a:spcBef>
              <a:buClr>
                <a:schemeClr val="accent4"/>
              </a:buClr>
              <a:buFont typeface="Arial"/>
              <a:buChar char="•"/>
              <a:defRPr sz="1400" b="0" i="0" u="none" strike="noStrike" cap="none" baseline="0">
                <a:solidFill>
                  <a:schemeClr val="dk2"/>
                </a:solidFill>
                <a:latin typeface="Questrial"/>
                <a:ea typeface="Questrial"/>
                <a:cs typeface="Questrial"/>
                <a:sym typeface="Questrial"/>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chemeClr val="dk2"/>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Questrial"/>
                <a:ea typeface="Questrial"/>
                <a:cs typeface="Questrial"/>
                <a:sym typeface="Questrial"/>
              </a:defRPr>
            </a:lvl2pPr>
            <a:lvl3pPr marL="914400" marR="0" indent="0" algn="l" rtl="0">
              <a:spcBef>
                <a:spcPts val="0"/>
              </a:spcBef>
              <a:defRPr sz="1800" b="0" i="0" u="none" strike="noStrike" cap="none" baseline="0">
                <a:solidFill>
                  <a:schemeClr val="dk1"/>
                </a:solidFill>
                <a:latin typeface="Questrial"/>
                <a:ea typeface="Questrial"/>
                <a:cs typeface="Questrial"/>
                <a:sym typeface="Questrial"/>
              </a:defRPr>
            </a:lvl3pPr>
            <a:lvl4pPr marL="1371600" marR="0" indent="0" algn="l" rtl="0">
              <a:spcBef>
                <a:spcPts val="0"/>
              </a:spcBef>
              <a:defRPr sz="1800" b="0" i="0" u="none" strike="noStrike" cap="none" baseline="0">
                <a:solidFill>
                  <a:schemeClr val="dk1"/>
                </a:solidFill>
                <a:latin typeface="Questrial"/>
                <a:ea typeface="Questrial"/>
                <a:cs typeface="Questrial"/>
                <a:sym typeface="Questrial"/>
              </a:defRPr>
            </a:lvl4pPr>
            <a:lvl5pPr marL="1828800" marR="0" indent="0" algn="l" rtl="0">
              <a:spcBef>
                <a:spcPts val="0"/>
              </a:spcBef>
              <a:defRPr sz="1800" b="0" i="0" u="none" strike="noStrike" cap="none" baseline="0">
                <a:solidFill>
                  <a:schemeClr val="dk1"/>
                </a:solidFill>
                <a:latin typeface="Questrial"/>
                <a:ea typeface="Questrial"/>
                <a:cs typeface="Questrial"/>
                <a:sym typeface="Questrial"/>
              </a:defRPr>
            </a:lvl5pPr>
            <a:lvl6pPr marL="2286000" marR="0" indent="0" algn="l" rtl="0">
              <a:spcBef>
                <a:spcPts val="0"/>
              </a:spcBef>
              <a:defRPr sz="1800" b="0" i="0" u="none" strike="noStrike" cap="none" baseline="0">
                <a:solidFill>
                  <a:schemeClr val="dk1"/>
                </a:solidFill>
                <a:latin typeface="Questrial"/>
                <a:ea typeface="Questrial"/>
                <a:cs typeface="Questrial"/>
                <a:sym typeface="Questrial"/>
              </a:defRPr>
            </a:lvl6pPr>
            <a:lvl7pPr marL="2743200" marR="0" indent="0" algn="l" rtl="0">
              <a:spcBef>
                <a:spcPts val="0"/>
              </a:spcBef>
              <a:defRPr sz="1800" b="0" i="0" u="none" strike="noStrike" cap="none" baseline="0">
                <a:solidFill>
                  <a:schemeClr val="dk1"/>
                </a:solidFill>
                <a:latin typeface="Questrial"/>
                <a:ea typeface="Questrial"/>
                <a:cs typeface="Questrial"/>
                <a:sym typeface="Questrial"/>
              </a:defRPr>
            </a:lvl7pPr>
            <a:lvl8pPr marL="3200400" marR="0" indent="0" algn="l" rtl="0">
              <a:spcBef>
                <a:spcPts val="0"/>
              </a:spcBef>
              <a:defRPr sz="1800" b="0" i="0" u="none" strike="noStrike" cap="none" baseline="0">
                <a:solidFill>
                  <a:schemeClr val="dk1"/>
                </a:solidFill>
                <a:latin typeface="Questrial"/>
                <a:ea typeface="Questrial"/>
                <a:cs typeface="Questrial"/>
                <a:sym typeface="Questrial"/>
              </a:defRPr>
            </a:lvl8pPr>
            <a:lvl9pPr marL="3657600" marR="0" indent="0" algn="l" rtl="0">
              <a:spcBef>
                <a:spcPts val="0"/>
              </a:spcBef>
              <a:defRPr sz="1800" b="0" i="0" u="none" strike="noStrike" cap="none" baseline="0">
                <a:solidFill>
                  <a:schemeClr val="dk1"/>
                </a:solidFill>
                <a:latin typeface="Questrial"/>
                <a:ea typeface="Questrial"/>
                <a:cs typeface="Questrial"/>
                <a:sym typeface="Questrial"/>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2"/>
                </a:solidFill>
                <a:latin typeface="Questrial"/>
                <a:ea typeface="Questrial"/>
                <a:cs typeface="Questrial"/>
                <a:sym typeface="Questrial"/>
              </a:rPr>
              <a:t>‹#›</a:t>
            </a:fld>
            <a:endParaRPr lang="en-US" sz="1200" b="0" i="0" u="none" strike="noStrike" cap="none" baseline="0">
              <a:solidFill>
                <a:schemeClr val="dk2"/>
              </a:solidFill>
              <a:latin typeface="Questrial"/>
              <a:ea typeface="Questrial"/>
              <a:cs typeface="Questrial"/>
              <a:sym typeface="Questrial"/>
            </a:endParaRPr>
          </a:p>
        </p:txBody>
      </p:sp>
      <p:sp>
        <p:nvSpPr>
          <p:cNvPr id="15" name="Shape 15"/>
          <p:cNvSpPr/>
          <p:nvPr/>
        </p:nvSpPr>
        <p:spPr>
          <a:xfrm>
            <a:off x="274319" y="278165"/>
            <a:ext cx="8595359" cy="1325880"/>
          </a:xfrm>
          <a:prstGeom prst="rect">
            <a:avLst/>
          </a:prstGeom>
          <a:solidFill>
            <a:srgbClr val="FFFFFF">
              <a:alpha val="82745"/>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6" name="Shape 16"/>
          <p:cNvSpPr/>
          <p:nvPr/>
        </p:nvSpPr>
        <p:spPr>
          <a:xfrm>
            <a:off x="372862" y="372862"/>
            <a:ext cx="8380519" cy="1118587"/>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Questrial"/>
              <a:ea typeface="Questrial"/>
              <a:cs typeface="Questrial"/>
              <a:sym typeface="Questrial"/>
            </a:endParaRPr>
          </a:p>
        </p:txBody>
      </p:sp>
      <p:sp>
        <p:nvSpPr>
          <p:cNvPr id="17" name="Shape 17"/>
          <p:cNvSpPr txBox="1">
            <a:spLocks noGrp="1"/>
          </p:cNvSpPr>
          <p:nvPr>
            <p:ph type="title"/>
          </p:nvPr>
        </p:nvSpPr>
        <p:spPr>
          <a:xfrm>
            <a:off x="426127" y="408371"/>
            <a:ext cx="8260672" cy="1039426"/>
          </a:xfrm>
          <a:prstGeom prst="rect">
            <a:avLst/>
          </a:prstGeom>
          <a:noFill/>
          <a:ln>
            <a:noFill/>
          </a:ln>
        </p:spPr>
        <p:txBody>
          <a:bodyPr lIns="91425" tIns="91425" rIns="91425" bIns="91425" anchor="ctr" anchorCtr="0"/>
          <a:lstStyle>
            <a:lvl1pPr marL="0" marR="0" indent="0" algn="ctr" rtl="0">
              <a:spcBef>
                <a:spcPts val="0"/>
              </a:spcBef>
              <a:buClr>
                <a:srgbClr val="6B7C72"/>
              </a:buClr>
              <a:buFont typeface="Quattrocento"/>
              <a:buNone/>
              <a:defRPr sz="3500" b="0" i="0" u="none" strike="noStrike" cap="none" baseline="0">
                <a:solidFill>
                  <a:srgbClr val="6B7C72"/>
                </a:solidFill>
                <a:latin typeface="Quattrocento"/>
                <a:ea typeface="Quattrocento"/>
                <a:cs typeface="Quattrocento"/>
                <a:sym typeface="Quattrocento"/>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jpg"/><Relationship Id="rId7"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3.xml.rels><?xml version="1.0" encoding="UTF-8" standalone="yes"?>
<Relationships xmlns="http://schemas.openxmlformats.org/package/2006/relationships"><Relationship Id="rId3" Type="http://schemas.openxmlformats.org/officeDocument/2006/relationships/hyperlink" Target="mailto:brooks@smwi.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grams@smw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subTitle" idx="1"/>
          </p:nvPr>
        </p:nvSpPr>
        <p:spPr>
          <a:xfrm>
            <a:off x="642804" y="4648200"/>
            <a:ext cx="6553200" cy="457200"/>
          </a:xfrm>
          <a:prstGeom prst="rect">
            <a:avLst/>
          </a:prstGeom>
          <a:noFill/>
          <a:ln>
            <a:noFill/>
          </a:ln>
        </p:spPr>
        <p:txBody>
          <a:bodyPr lIns="91425" tIns="45700" rIns="91425" bIns="45700" anchor="t" anchorCtr="0">
            <a:noAutofit/>
          </a:bodyPr>
          <a:lstStyle/>
          <a:p>
            <a:pPr marL="0" marR="0" lvl="0" indent="0" algn="ctr" rtl="0">
              <a:lnSpc>
                <a:spcPct val="80000"/>
              </a:lnSpc>
              <a:spcBef>
                <a:spcPts val="0"/>
              </a:spcBef>
              <a:buClr>
                <a:schemeClr val="accent1"/>
              </a:buClr>
              <a:buSzPct val="25000"/>
              <a:buFont typeface="Arial"/>
              <a:buNone/>
            </a:pPr>
            <a:r>
              <a:rPr lang="en-US" sz="1260" b="0" i="0" u="none" strike="noStrike" cap="none" baseline="0">
                <a:solidFill>
                  <a:srgbClr val="FFFFFF"/>
                </a:solidFill>
                <a:latin typeface="Questrial"/>
                <a:ea typeface="Questrial"/>
                <a:cs typeface="Questrial"/>
                <a:sym typeface="Questrial"/>
              </a:rPr>
              <a:t>SOUTH SHORE OPTION 4.0 DEVELOPMENT UPDATE</a:t>
            </a:r>
          </a:p>
          <a:p>
            <a:pPr marL="0" marR="0" lvl="0" indent="0" algn="ctr" rtl="0">
              <a:lnSpc>
                <a:spcPct val="80000"/>
              </a:lnSpc>
              <a:spcBef>
                <a:spcPts val="252"/>
              </a:spcBef>
              <a:buClr>
                <a:schemeClr val="accent1"/>
              </a:buClr>
              <a:buSzPct val="25000"/>
              <a:buFont typeface="Arial"/>
              <a:buNone/>
            </a:pPr>
            <a:r>
              <a:rPr lang="en-US" sz="1260"/>
              <a:t>OCTOBER, </a:t>
            </a:r>
            <a:r>
              <a:rPr lang="en-US" sz="1260" b="0" i="0" u="none" strike="noStrike" cap="none" baseline="0">
                <a:solidFill>
                  <a:srgbClr val="FFFFFF"/>
                </a:solidFill>
                <a:latin typeface="Questrial"/>
                <a:ea typeface="Questrial"/>
                <a:cs typeface="Questrial"/>
                <a:sym typeface="Questrial"/>
              </a:rPr>
              <a:t> 2015</a:t>
            </a:r>
          </a:p>
        </p:txBody>
      </p:sp>
      <p:sp>
        <p:nvSpPr>
          <p:cNvPr id="117" name="Shape 117"/>
          <p:cNvSpPr txBox="1">
            <a:spLocks noGrp="1"/>
          </p:cNvSpPr>
          <p:nvPr>
            <p:ph type="ctrTitle"/>
          </p:nvPr>
        </p:nvSpPr>
        <p:spPr>
          <a:xfrm>
            <a:off x="604704" y="3227033"/>
            <a:ext cx="6629400" cy="1219200"/>
          </a:xfrm>
          <a:prstGeom prst="rect">
            <a:avLst/>
          </a:prstGeom>
          <a:noFill/>
          <a:ln>
            <a:noFill/>
          </a:ln>
        </p:spPr>
        <p:txBody>
          <a:bodyPr lIns="91425" tIns="45700" rIns="91425" bIns="45700" anchor="b" anchorCtr="0">
            <a:noAutofit/>
          </a:bodyPr>
          <a:lstStyle/>
          <a:p>
            <a:pPr marL="0" marR="0" lvl="0" indent="0" algn="ctr" rtl="0">
              <a:spcBef>
                <a:spcPts val="0"/>
              </a:spcBef>
              <a:buClr>
                <a:srgbClr val="47534C"/>
              </a:buClr>
              <a:buSzPct val="25000"/>
              <a:buFont typeface="Quattrocento"/>
              <a:buNone/>
            </a:pPr>
            <a:r>
              <a:rPr lang="en-US" sz="4000" b="0" i="0" u="none" strike="noStrike" cap="none" baseline="0" dirty="0">
                <a:solidFill>
                  <a:srgbClr val="47534C"/>
                </a:solidFill>
                <a:latin typeface="Quattrocento"/>
                <a:ea typeface="Quattrocento"/>
                <a:cs typeface="Quattrocento"/>
                <a:sym typeface="Quattrocento"/>
              </a:rPr>
              <a:t>SOUTH MILWAUKEE’S PROMISING FUTURE</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a:t>WINNING TOGETHER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468" y="3329148"/>
            <a:ext cx="4800600" cy="3200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1511607"/>
            <a:ext cx="2800350" cy="37338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0068" y="4263926"/>
            <a:ext cx="3815331" cy="2388397"/>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961" y="1672049"/>
            <a:ext cx="4562475" cy="2795634"/>
          </a:xfrm>
          <a:prstGeom prst="rect">
            <a:avLst/>
          </a:prstGeom>
        </p:spPr>
      </p:pic>
      <p:sp>
        <p:nvSpPr>
          <p:cNvPr id="2" name="TextBox 1"/>
          <p:cNvSpPr txBox="1"/>
          <p:nvPr/>
        </p:nvSpPr>
        <p:spPr>
          <a:xfrm>
            <a:off x="3505200" y="1828800"/>
            <a:ext cx="1905000" cy="461665"/>
          </a:xfrm>
          <a:prstGeom prst="rect">
            <a:avLst/>
          </a:prstGeom>
          <a:noFill/>
        </p:spPr>
        <p:txBody>
          <a:bodyPr wrap="square" rtlCol="0">
            <a:spAutoFit/>
          </a:bodyPr>
          <a:lstStyle/>
          <a:p>
            <a:r>
              <a:rPr lang="en-US" sz="2400" dirty="0" smtClean="0"/>
              <a:t>Oak Creek</a:t>
            </a:r>
            <a:endParaRPr lang="en-US" sz="2400" dirty="0"/>
          </a:p>
        </p:txBody>
      </p:sp>
      <p:sp>
        <p:nvSpPr>
          <p:cNvPr id="8" name="TextBox 7"/>
          <p:cNvSpPr txBox="1"/>
          <p:nvPr/>
        </p:nvSpPr>
        <p:spPr>
          <a:xfrm>
            <a:off x="6248400" y="1676399"/>
            <a:ext cx="1905000" cy="461665"/>
          </a:xfrm>
          <a:prstGeom prst="rect">
            <a:avLst/>
          </a:prstGeom>
          <a:noFill/>
        </p:spPr>
        <p:txBody>
          <a:bodyPr wrap="square" rtlCol="0">
            <a:spAutoFit/>
          </a:bodyPr>
          <a:lstStyle/>
          <a:p>
            <a:r>
              <a:rPr lang="en-US" sz="2400" dirty="0" smtClean="0"/>
              <a:t>Cudahy</a:t>
            </a:r>
            <a:endParaRPr lang="en-US" sz="2400" dirty="0"/>
          </a:p>
        </p:txBody>
      </p:sp>
      <p:sp>
        <p:nvSpPr>
          <p:cNvPr id="9" name="TextBox 8"/>
          <p:cNvSpPr txBox="1"/>
          <p:nvPr/>
        </p:nvSpPr>
        <p:spPr>
          <a:xfrm>
            <a:off x="6477000" y="4467683"/>
            <a:ext cx="1905000" cy="461665"/>
          </a:xfrm>
          <a:prstGeom prst="rect">
            <a:avLst/>
          </a:prstGeom>
          <a:noFill/>
        </p:spPr>
        <p:txBody>
          <a:bodyPr wrap="square" rtlCol="0">
            <a:spAutoFit/>
          </a:bodyPr>
          <a:lstStyle/>
          <a:p>
            <a:r>
              <a:rPr lang="en-US" sz="2400" dirty="0" smtClean="0"/>
              <a:t>St. Francis</a:t>
            </a:r>
            <a:endParaRPr lang="en-US" sz="2400"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3500" b="0" i="0" u="none" strike="noStrike" cap="none" baseline="0" dirty="0">
                <a:solidFill>
                  <a:srgbClr val="6B7C72"/>
                </a:solidFill>
                <a:latin typeface="Quattrocento"/>
                <a:ea typeface="Quattrocento"/>
                <a:cs typeface="Quattrocento"/>
                <a:sym typeface="Quattrocento"/>
              </a:rPr>
              <a:t>BUILDING MOMENTUM</a:t>
            </a:r>
          </a:p>
        </p:txBody>
      </p:sp>
      <p:sp>
        <p:nvSpPr>
          <p:cNvPr id="131" name="Shape 131"/>
          <p:cNvSpPr txBox="1">
            <a:spLocks noGrp="1"/>
          </p:cNvSpPr>
          <p:nvPr>
            <p:ph type="body" idx="1"/>
          </p:nvPr>
        </p:nvSpPr>
        <p:spPr>
          <a:xfrm>
            <a:off x="457200" y="1752600"/>
            <a:ext cx="8229600" cy="4373563"/>
          </a:xfrm>
          <a:prstGeom prst="rect">
            <a:avLst/>
          </a:prstGeom>
          <a:noFill/>
          <a:ln>
            <a:noFill/>
          </a:ln>
        </p:spPr>
        <p:txBody>
          <a:bodyPr lIns="91425" tIns="45700" rIns="91425" bIns="45700" anchor="t" anchorCtr="0">
            <a:noAutofit/>
          </a:bodyPr>
          <a:lstStyle/>
          <a:p>
            <a:pPr marL="342900" marR="0" lvl="0" indent="-228600" algn="ctr" rtl="0">
              <a:spcBef>
                <a:spcPts val="560"/>
              </a:spcBef>
              <a:buClr>
                <a:schemeClr val="accent1"/>
              </a:buClr>
              <a:buSzPct val="100000"/>
              <a:buFont typeface="Arial"/>
              <a:buChar char="•"/>
            </a:pPr>
            <a:r>
              <a:rPr lang="en-US" sz="2800" b="0" i="0" u="none" strike="noStrike" cap="none" baseline="0" dirty="0">
                <a:solidFill>
                  <a:schemeClr val="dk1"/>
                </a:solidFill>
                <a:latin typeface="Questrial"/>
                <a:ea typeface="Questrial"/>
                <a:cs typeface="Questrial"/>
                <a:sym typeface="Questrial"/>
              </a:rPr>
              <a:t>NEW AND GROWING BUSINESS</a:t>
            </a:r>
          </a:p>
          <a:p>
            <a:pPr indent="-228600" algn="ctr">
              <a:spcBef>
                <a:spcPts val="560"/>
              </a:spcBef>
              <a:buSzPct val="100000"/>
            </a:pPr>
            <a:r>
              <a:rPr lang="en-US" sz="2800" dirty="0" smtClean="0">
                <a:solidFill>
                  <a:schemeClr val="dk1"/>
                </a:solidFill>
              </a:rPr>
              <a:t>INVESTING IN OUR PUBLIC SPACES</a:t>
            </a:r>
            <a:endParaRPr lang="en-US" sz="2800" dirty="0">
              <a:solidFill>
                <a:schemeClr val="dk1"/>
              </a:solidFill>
            </a:endParaRPr>
          </a:p>
          <a:p>
            <a:pPr indent="-228600" algn="ctr">
              <a:spcBef>
                <a:spcPts val="560"/>
              </a:spcBef>
              <a:buSzPct val="100000"/>
            </a:pPr>
            <a:r>
              <a:rPr lang="en-US" sz="2800" dirty="0">
                <a:solidFill>
                  <a:schemeClr val="dk1"/>
                </a:solidFill>
              </a:rPr>
              <a:t>PLANNING TO WIN</a:t>
            </a:r>
          </a:p>
          <a:p>
            <a:pPr marL="342900" marR="0" lvl="0" indent="-228600" algn="ctr" rtl="0">
              <a:spcBef>
                <a:spcPts val="560"/>
              </a:spcBef>
              <a:buClr>
                <a:schemeClr val="accent1"/>
              </a:buClr>
              <a:buSzPct val="100000"/>
              <a:buFont typeface="Arial"/>
              <a:buChar char="•"/>
            </a:pPr>
            <a:r>
              <a:rPr lang="en-US" sz="2800" b="0" i="0" u="none" strike="noStrike" cap="none" baseline="0" dirty="0" smtClean="0">
                <a:solidFill>
                  <a:schemeClr val="dk1"/>
                </a:solidFill>
                <a:latin typeface="Questrial"/>
                <a:ea typeface="Questrial"/>
                <a:cs typeface="Questrial"/>
                <a:sym typeface="Questrial"/>
              </a:rPr>
              <a:t>REDEVELOPMENT OPPORTUNITY</a:t>
            </a:r>
          </a:p>
          <a:p>
            <a:pPr marL="342900" marR="0" lvl="0" indent="-228600" algn="ctr" rtl="0">
              <a:spcBef>
                <a:spcPts val="560"/>
              </a:spcBef>
              <a:buClr>
                <a:schemeClr val="accent1"/>
              </a:buClr>
              <a:buSzPct val="100000"/>
              <a:buFont typeface="Arial"/>
              <a:buChar char="•"/>
            </a:pPr>
            <a:r>
              <a:rPr lang="en-US" sz="2800" b="0" i="0" u="none" strike="noStrike" cap="none" baseline="0" dirty="0" smtClean="0">
                <a:solidFill>
                  <a:schemeClr val="dk1"/>
                </a:solidFill>
                <a:latin typeface="Questrial"/>
                <a:ea typeface="Questrial"/>
                <a:cs typeface="Questrial"/>
                <a:sym typeface="Questrial"/>
              </a:rPr>
              <a:t>DOWNTOWN </a:t>
            </a:r>
            <a:r>
              <a:rPr lang="en-US" sz="2800" dirty="0" smtClean="0">
                <a:solidFill>
                  <a:schemeClr val="dk1"/>
                </a:solidFill>
              </a:rPr>
              <a:t>FOCUS</a:t>
            </a:r>
            <a:endParaRPr lang="en-US" sz="2800" b="0" i="0" u="none" strike="noStrike" cap="none" baseline="0" dirty="0">
              <a:solidFill>
                <a:schemeClr val="dk1"/>
              </a:solidFill>
              <a:latin typeface="Questrial"/>
              <a:ea typeface="Questrial"/>
              <a:cs typeface="Questrial"/>
              <a:sym typeface="Quest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382692"/>
            <a:ext cx="3994148" cy="2246708"/>
          </a:xfrm>
          <a:prstGeom prst="rect">
            <a:avLst/>
          </a:prstGeom>
        </p:spPr>
      </p:pic>
      <p:pic>
        <p:nvPicPr>
          <p:cNvPr id="5" name="Shape 183"/>
          <p:cNvPicPr preferRelativeResize="0"/>
          <p:nvPr/>
        </p:nvPicPr>
        <p:blipFill rotWithShape="1">
          <a:blip r:embed="rId4">
            <a:alphaModFix/>
          </a:blip>
          <a:srcRect/>
          <a:stretch/>
        </p:blipFill>
        <p:spPr>
          <a:xfrm>
            <a:off x="457200" y="4381500"/>
            <a:ext cx="3733800" cy="2247900"/>
          </a:xfrm>
          <a:prstGeom prst="rect">
            <a:avLst/>
          </a:prstGeom>
          <a:noFill/>
          <a:ln>
            <a:noFill/>
          </a:ln>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3500" b="0" i="0" u="none" strike="noStrike" cap="none" baseline="0">
                <a:solidFill>
                  <a:srgbClr val="6B7C72"/>
                </a:solidFill>
                <a:latin typeface="Quattrocento"/>
                <a:ea typeface="Quattrocento"/>
                <a:cs typeface="Quattrocento"/>
                <a:sym typeface="Quattrocento"/>
              </a:rPr>
              <a:t>NEW AND GROWING BUSINESS</a:t>
            </a:r>
          </a:p>
        </p:txBody>
      </p:sp>
      <p:sp>
        <p:nvSpPr>
          <p:cNvPr id="138" name="Shape 138"/>
          <p:cNvSpPr txBox="1">
            <a:spLocks noGrp="1"/>
          </p:cNvSpPr>
          <p:nvPr>
            <p:ph type="body" idx="1"/>
          </p:nvPr>
        </p:nvSpPr>
        <p:spPr>
          <a:xfrm>
            <a:off x="457200" y="1752600"/>
            <a:ext cx="8229600" cy="4373563"/>
          </a:xfrm>
          <a:prstGeom prst="rect">
            <a:avLst/>
          </a:prstGeom>
          <a:noFill/>
          <a:ln>
            <a:noFill/>
          </a:ln>
        </p:spPr>
        <p:txBody>
          <a:bodyPr lIns="91425" tIns="45700" rIns="91425" bIns="45700" anchor="t" anchorCtr="0">
            <a:noAutofit/>
          </a:bodyPr>
          <a:lstStyle/>
          <a:p>
            <a:pPr marL="342900" marR="0" lvl="0" indent="-228600" algn="ctr" rtl="0">
              <a:spcBef>
                <a:spcPts val="0"/>
              </a:spcBef>
              <a:buClr>
                <a:schemeClr val="accent1"/>
              </a:buClr>
              <a:buSzPct val="100000"/>
              <a:buFont typeface="Arial"/>
              <a:buChar char="•"/>
            </a:pPr>
            <a:r>
              <a:rPr lang="en-US" sz="2800" dirty="0" smtClean="0">
                <a:solidFill>
                  <a:schemeClr val="dk1"/>
                </a:solidFill>
              </a:rPr>
              <a:t>20+</a:t>
            </a:r>
            <a:r>
              <a:rPr lang="en-US" sz="2800" b="0" i="0" u="none" strike="noStrike" cap="none" baseline="0" dirty="0" smtClean="0">
                <a:solidFill>
                  <a:schemeClr val="dk1"/>
                </a:solidFill>
                <a:latin typeface="Questrial"/>
                <a:ea typeface="Questrial"/>
                <a:cs typeface="Questrial"/>
                <a:sym typeface="Questrial"/>
              </a:rPr>
              <a:t> </a:t>
            </a:r>
            <a:r>
              <a:rPr lang="en-US" sz="2800" b="0" i="0" u="none" strike="noStrike" cap="none" baseline="0" dirty="0">
                <a:solidFill>
                  <a:schemeClr val="dk1"/>
                </a:solidFill>
                <a:latin typeface="Questrial"/>
                <a:ea typeface="Questrial"/>
                <a:cs typeface="Questrial"/>
                <a:sym typeface="Questrial"/>
              </a:rPr>
              <a:t>NEW BUSINESSES </a:t>
            </a:r>
            <a:r>
              <a:rPr lang="en-US" sz="2800" b="0" i="0" u="none" strike="noStrike" cap="none" baseline="0" dirty="0" smtClean="0">
                <a:solidFill>
                  <a:schemeClr val="dk1"/>
                </a:solidFill>
                <a:latin typeface="Questrial"/>
                <a:ea typeface="Questrial"/>
                <a:cs typeface="Questrial"/>
                <a:sym typeface="Questrial"/>
              </a:rPr>
              <a:t>IN </a:t>
            </a:r>
            <a:r>
              <a:rPr lang="en-US" sz="2800" dirty="0" smtClean="0">
                <a:solidFill>
                  <a:schemeClr val="dk1"/>
                </a:solidFill>
              </a:rPr>
              <a:t>THE LAST YEAR</a:t>
            </a:r>
            <a:endParaRPr lang="en-US" sz="2800" b="0" i="0" u="none" strike="noStrike" cap="none" baseline="0" dirty="0">
              <a:solidFill>
                <a:schemeClr val="dk1"/>
              </a:solidFill>
              <a:latin typeface="Questrial"/>
              <a:ea typeface="Questrial"/>
              <a:cs typeface="Questrial"/>
              <a:sym typeface="Questrial"/>
            </a:endParaRPr>
          </a:p>
          <a:p>
            <a:pPr marL="342900" marR="0" lvl="0" indent="-50800" algn="ctr" rtl="0">
              <a:spcBef>
                <a:spcPts val="560"/>
              </a:spcBef>
              <a:buClr>
                <a:schemeClr val="accent1"/>
              </a:buClr>
              <a:buFont typeface="Arial"/>
              <a:buNone/>
            </a:pPr>
            <a:endParaRPr sz="2800" b="0" i="0" u="none" strike="noStrike" cap="none" baseline="0" dirty="0">
              <a:solidFill>
                <a:schemeClr val="dk1"/>
              </a:solidFill>
              <a:latin typeface="Questrial"/>
              <a:ea typeface="Questrial"/>
              <a:cs typeface="Questrial"/>
              <a:sym typeface="Questrial"/>
            </a:endParaRPr>
          </a:p>
          <a:p>
            <a:pPr marL="342900" marR="0" lvl="0" indent="-76200" algn="ctr" rtl="0">
              <a:spcBef>
                <a:spcPts val="480"/>
              </a:spcBef>
              <a:buClr>
                <a:schemeClr val="accent1"/>
              </a:buClr>
              <a:buFont typeface="Arial"/>
              <a:buNone/>
            </a:pPr>
            <a:endParaRPr sz="2400" b="0" i="0" u="none" strike="noStrike" cap="none" baseline="0" dirty="0">
              <a:solidFill>
                <a:schemeClr val="dk1"/>
              </a:solidFill>
              <a:latin typeface="Questrial"/>
              <a:ea typeface="Questrial"/>
              <a:cs typeface="Questrial"/>
              <a:sym typeface="Questrial"/>
            </a:endParaRPr>
          </a:p>
        </p:txBody>
      </p:sp>
      <p:pic>
        <p:nvPicPr>
          <p:cNvPr id="140" name="Shape 140"/>
          <p:cNvPicPr preferRelativeResize="0"/>
          <p:nvPr/>
        </p:nvPicPr>
        <p:blipFill>
          <a:blip r:embed="rId3">
            <a:alphaModFix/>
          </a:blip>
          <a:stretch>
            <a:fillRect/>
          </a:stretch>
        </p:blipFill>
        <p:spPr>
          <a:xfrm>
            <a:off x="861969" y="3760400"/>
            <a:ext cx="2103799" cy="3740076"/>
          </a:xfrm>
          <a:prstGeom prst="rect">
            <a:avLst/>
          </a:prstGeom>
          <a:noFill/>
          <a:ln>
            <a:no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322" y="4144261"/>
            <a:ext cx="4633512" cy="260635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5477" y="4784109"/>
            <a:ext cx="1574781" cy="1879713"/>
          </a:xfrm>
          <a:prstGeom prst="rect">
            <a:avLst/>
          </a:prstGeom>
        </p:spPr>
      </p:pic>
      <p:pic>
        <p:nvPicPr>
          <p:cNvPr id="139" name="Shape 139"/>
          <p:cNvPicPr preferRelativeResize="0"/>
          <p:nvPr/>
        </p:nvPicPr>
        <p:blipFill rotWithShape="1">
          <a:blip r:embed="rId6">
            <a:alphaModFix/>
          </a:blip>
          <a:srcRect/>
          <a:stretch/>
        </p:blipFill>
        <p:spPr>
          <a:xfrm>
            <a:off x="1913868" y="2509896"/>
            <a:ext cx="3429000" cy="1882697"/>
          </a:xfrm>
          <a:prstGeom prst="rect">
            <a:avLst/>
          </a:prstGeom>
          <a:noFill/>
          <a:ln>
            <a:noFill/>
          </a:ln>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42868" y="2286000"/>
            <a:ext cx="3258550" cy="2426941"/>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0734" y="4800600"/>
            <a:ext cx="2505439" cy="1879079"/>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522739" y="2987103"/>
            <a:ext cx="3205042" cy="1802836"/>
          </a:xfrm>
          <a:prstGeom prst="rect">
            <a:avLst/>
          </a:prstGeom>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smtClean="0"/>
              <a:t>INVESTING IN OUR PUBLIC SPACES</a:t>
            </a:r>
            <a:endParaRPr lang="en-US" dirty="0"/>
          </a:p>
        </p:txBody>
      </p:sp>
      <p:sp>
        <p:nvSpPr>
          <p:cNvPr id="166" name="Shape 166"/>
          <p:cNvSpPr txBox="1">
            <a:spLocks noGrp="1"/>
          </p:cNvSpPr>
          <p:nvPr>
            <p:ph type="body" idx="1"/>
          </p:nvPr>
        </p:nvSpPr>
        <p:spPr>
          <a:xfrm>
            <a:off x="457200" y="1752600"/>
            <a:ext cx="8229600" cy="4373563"/>
          </a:xfrm>
          <a:prstGeom prst="rect">
            <a:avLst/>
          </a:prstGeom>
          <a:noFill/>
          <a:ln>
            <a:noFill/>
          </a:ln>
        </p:spPr>
        <p:txBody>
          <a:bodyPr lIns="91425" tIns="45700" rIns="91425" bIns="45700" anchor="t" anchorCtr="0">
            <a:noAutofit/>
          </a:bodyPr>
          <a:lstStyle/>
          <a:p>
            <a:pPr marL="342900" marR="0" lvl="0" indent="-228600" algn="ctr" rtl="0">
              <a:spcBef>
                <a:spcPts val="0"/>
              </a:spcBef>
              <a:buClr>
                <a:schemeClr val="accent1"/>
              </a:buClr>
              <a:buSzPct val="100000"/>
              <a:buFont typeface="Arial"/>
              <a:buChar char="•"/>
            </a:pPr>
            <a:r>
              <a:rPr lang="en-US" sz="2800" dirty="0" smtClean="0">
                <a:solidFill>
                  <a:schemeClr val="dk1"/>
                </a:solidFill>
              </a:rPr>
              <a:t>NEW LIFE AT </a:t>
            </a:r>
            <a:r>
              <a:rPr lang="en-US" sz="2800" b="0" i="0" u="none" strike="noStrike" cap="none" baseline="0" dirty="0" smtClean="0">
                <a:solidFill>
                  <a:schemeClr val="dk1"/>
                </a:solidFill>
                <a:latin typeface="Questrial"/>
                <a:ea typeface="Questrial"/>
                <a:cs typeface="Questrial"/>
                <a:sym typeface="Questrial"/>
              </a:rPr>
              <a:t>GRANT PARK</a:t>
            </a:r>
          </a:p>
          <a:p>
            <a:pPr marL="342900" marR="0" lvl="0" indent="-228600" algn="ctr" rtl="0">
              <a:spcBef>
                <a:spcPts val="0"/>
              </a:spcBef>
              <a:buClr>
                <a:schemeClr val="accent1"/>
              </a:buClr>
              <a:buSzPct val="100000"/>
              <a:buFont typeface="Arial"/>
              <a:buChar char="•"/>
            </a:pPr>
            <a:r>
              <a:rPr lang="en-US" sz="2800" dirty="0" smtClean="0">
                <a:solidFill>
                  <a:schemeClr val="dk1"/>
                </a:solidFill>
              </a:rPr>
              <a:t>RESTORING </a:t>
            </a:r>
            <a:r>
              <a:rPr lang="en-US" sz="2800" b="0" i="0" u="none" strike="noStrike" cap="none" baseline="0" dirty="0" smtClean="0">
                <a:solidFill>
                  <a:schemeClr val="dk1"/>
                </a:solidFill>
                <a:latin typeface="Questrial"/>
                <a:ea typeface="Questrial"/>
                <a:cs typeface="Questrial"/>
                <a:sym typeface="Questrial"/>
              </a:rPr>
              <a:t>OAK </a:t>
            </a:r>
            <a:r>
              <a:rPr lang="en-US" sz="2800" b="0" i="0" u="none" strike="noStrike" cap="none" baseline="0" dirty="0">
                <a:solidFill>
                  <a:schemeClr val="dk1"/>
                </a:solidFill>
                <a:latin typeface="Questrial"/>
                <a:ea typeface="Questrial"/>
                <a:cs typeface="Questrial"/>
                <a:sym typeface="Questrial"/>
              </a:rPr>
              <a:t>CREEK WATERSHED</a:t>
            </a:r>
          </a:p>
          <a:p>
            <a:pPr marL="342900" marR="0" lvl="0" indent="-228600" algn="ctr" rtl="0">
              <a:spcBef>
                <a:spcPts val="560"/>
              </a:spcBef>
              <a:buClr>
                <a:schemeClr val="dk1"/>
              </a:buClr>
              <a:buSzPct val="100000"/>
              <a:buFont typeface="Arial"/>
              <a:buChar char="•"/>
            </a:pPr>
            <a:r>
              <a:rPr lang="en-US" sz="2800" dirty="0">
                <a:solidFill>
                  <a:schemeClr val="dk1"/>
                </a:solidFill>
              </a:rPr>
              <a:t>BEAUTIFICATION COMMITTEE</a:t>
            </a:r>
          </a:p>
          <a:p>
            <a:pPr marL="342900" marR="0" lvl="0" indent="-228600" algn="ctr" rtl="0">
              <a:spcBef>
                <a:spcPts val="560"/>
              </a:spcBef>
              <a:buClr>
                <a:schemeClr val="dk1"/>
              </a:buClr>
              <a:buSzPct val="100000"/>
              <a:buFont typeface="Arial"/>
              <a:buChar char="•"/>
            </a:pPr>
            <a:r>
              <a:rPr lang="en-US" sz="2800" dirty="0">
                <a:solidFill>
                  <a:schemeClr val="dk1"/>
                </a:solidFill>
              </a:rPr>
              <a:t>GROWING SOUTH MILWAUKEE</a:t>
            </a:r>
          </a:p>
        </p:txBody>
      </p:sp>
      <p:pic>
        <p:nvPicPr>
          <p:cNvPr id="168" name="Shape 168"/>
          <p:cNvPicPr preferRelativeResize="0"/>
          <p:nvPr/>
        </p:nvPicPr>
        <p:blipFill>
          <a:blip r:embed="rId3">
            <a:alphaModFix/>
          </a:blip>
          <a:stretch>
            <a:fillRect/>
          </a:stretch>
        </p:blipFill>
        <p:spPr>
          <a:xfrm>
            <a:off x="3429000" y="4174337"/>
            <a:ext cx="4212599" cy="2369575"/>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7" y="1836454"/>
            <a:ext cx="1026795" cy="18669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4093727"/>
            <a:ext cx="4191000" cy="2357438"/>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4816" y="4093727"/>
            <a:ext cx="4238409" cy="2384106"/>
          </a:xfrm>
          <a:prstGeom prst="rect">
            <a:avLst/>
          </a:prstGeom>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smtClean="0"/>
              <a:t>INVESTING IN OUR PUBLIC SPACES</a:t>
            </a:r>
            <a:endParaRPr lang="en-US" dirty="0"/>
          </a:p>
        </p:txBody>
      </p:sp>
      <p:sp>
        <p:nvSpPr>
          <p:cNvPr id="166" name="Shape 166"/>
          <p:cNvSpPr txBox="1">
            <a:spLocks noGrp="1"/>
          </p:cNvSpPr>
          <p:nvPr>
            <p:ph type="body" idx="1"/>
          </p:nvPr>
        </p:nvSpPr>
        <p:spPr>
          <a:xfrm>
            <a:off x="457200" y="1752600"/>
            <a:ext cx="8229600" cy="4373563"/>
          </a:xfrm>
          <a:prstGeom prst="rect">
            <a:avLst/>
          </a:prstGeom>
          <a:noFill/>
          <a:ln>
            <a:noFill/>
          </a:ln>
        </p:spPr>
        <p:txBody>
          <a:bodyPr lIns="91425" tIns="45700" rIns="91425" bIns="45700" anchor="t" anchorCtr="0">
            <a:noAutofit/>
          </a:bodyPr>
          <a:lstStyle/>
          <a:p>
            <a:pPr marL="342900" marR="0" lvl="0" indent="-228600" algn="ctr" rtl="0">
              <a:spcBef>
                <a:spcPts val="0"/>
              </a:spcBef>
              <a:buClr>
                <a:schemeClr val="accent1"/>
              </a:buClr>
              <a:buSzPct val="100000"/>
              <a:buFont typeface="Arial"/>
              <a:buChar char="•"/>
            </a:pPr>
            <a:r>
              <a:rPr lang="en-US" sz="2800" b="0" i="0" u="none" strike="noStrike" cap="none" baseline="0" dirty="0" smtClean="0">
                <a:solidFill>
                  <a:schemeClr val="dk1"/>
                </a:solidFill>
                <a:latin typeface="Questrial"/>
                <a:ea typeface="Questrial"/>
                <a:cs typeface="Questrial"/>
                <a:sym typeface="Questrial"/>
              </a:rPr>
              <a:t>NEW LIFE AT GRANT PARK</a:t>
            </a:r>
          </a:p>
          <a:p>
            <a:pPr marL="342900" marR="0" lvl="0" indent="-228600" algn="ctr" rtl="0">
              <a:spcBef>
                <a:spcPts val="0"/>
              </a:spcBef>
              <a:buClr>
                <a:schemeClr val="accent1"/>
              </a:buClr>
              <a:buSzPct val="100000"/>
              <a:buFont typeface="Arial"/>
              <a:buChar char="•"/>
            </a:pPr>
            <a:r>
              <a:rPr lang="en-US" sz="2800" dirty="0" smtClean="0">
                <a:solidFill>
                  <a:schemeClr val="dk1"/>
                </a:solidFill>
              </a:rPr>
              <a:t>RESTORING </a:t>
            </a:r>
            <a:r>
              <a:rPr lang="en-US" sz="2800" b="0" i="0" u="none" strike="noStrike" cap="none" baseline="0" dirty="0" smtClean="0">
                <a:solidFill>
                  <a:schemeClr val="dk1"/>
                </a:solidFill>
                <a:latin typeface="Questrial"/>
                <a:ea typeface="Questrial"/>
                <a:cs typeface="Questrial"/>
                <a:sym typeface="Questrial"/>
              </a:rPr>
              <a:t>OAK </a:t>
            </a:r>
            <a:r>
              <a:rPr lang="en-US" sz="2800" b="0" i="0" u="none" strike="noStrike" cap="none" baseline="0" dirty="0">
                <a:solidFill>
                  <a:schemeClr val="dk1"/>
                </a:solidFill>
                <a:latin typeface="Questrial"/>
                <a:ea typeface="Questrial"/>
                <a:cs typeface="Questrial"/>
                <a:sym typeface="Questrial"/>
              </a:rPr>
              <a:t>CREEK WATERSHED</a:t>
            </a:r>
          </a:p>
          <a:p>
            <a:pPr marL="342900" marR="0" lvl="0" indent="-228600" algn="ctr" rtl="0">
              <a:spcBef>
                <a:spcPts val="560"/>
              </a:spcBef>
              <a:buClr>
                <a:schemeClr val="dk1"/>
              </a:buClr>
              <a:buSzPct val="100000"/>
              <a:buFont typeface="Arial"/>
              <a:buChar char="•"/>
            </a:pPr>
            <a:r>
              <a:rPr lang="en-US" sz="2800" dirty="0">
                <a:solidFill>
                  <a:schemeClr val="dk1"/>
                </a:solidFill>
              </a:rPr>
              <a:t>BEAUTIFICATION COMMITTEE</a:t>
            </a:r>
          </a:p>
          <a:p>
            <a:pPr marL="342900" marR="0" lvl="0" indent="-228600" algn="ctr" rtl="0">
              <a:spcBef>
                <a:spcPts val="560"/>
              </a:spcBef>
              <a:buClr>
                <a:schemeClr val="dk1"/>
              </a:buClr>
              <a:buSzPct val="100000"/>
              <a:buFont typeface="Arial"/>
              <a:buChar char="•"/>
            </a:pPr>
            <a:r>
              <a:rPr lang="en-US" sz="2800" dirty="0">
                <a:solidFill>
                  <a:schemeClr val="dk1"/>
                </a:solidFill>
              </a:rPr>
              <a:t>GROWING SOUTH MILWAUKEE</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211868"/>
            <a:ext cx="4157420" cy="233854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961" y="4349435"/>
            <a:ext cx="4339256" cy="2019377"/>
          </a:xfrm>
          <a:prstGeom prst="rect">
            <a:avLst/>
          </a:prstGeom>
        </p:spPr>
      </p:pic>
    </p:spTree>
    <p:extLst>
      <p:ext uri="{BB962C8B-B14F-4D97-AF65-F5344CB8AC3E}">
        <p14:creationId xmlns:p14="http://schemas.microsoft.com/office/powerpoint/2010/main" val="1082652549"/>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3500" b="0" i="0" u="none" strike="noStrike" cap="none" baseline="0">
                <a:solidFill>
                  <a:srgbClr val="6B7C72"/>
                </a:solidFill>
                <a:latin typeface="Quattrocento"/>
                <a:ea typeface="Quattrocento"/>
                <a:cs typeface="Quattrocento"/>
                <a:sym typeface="Quattrocento"/>
              </a:rPr>
              <a:t>PLANNING TO WIN</a:t>
            </a:r>
          </a:p>
        </p:txBody>
      </p:sp>
      <p:sp>
        <p:nvSpPr>
          <p:cNvPr id="150" name="Shape 150"/>
          <p:cNvSpPr txBox="1">
            <a:spLocks noGrp="1"/>
          </p:cNvSpPr>
          <p:nvPr>
            <p:ph type="body" idx="1"/>
          </p:nvPr>
        </p:nvSpPr>
        <p:spPr>
          <a:xfrm>
            <a:off x="457200" y="1752600"/>
            <a:ext cx="8229600" cy="4373563"/>
          </a:xfrm>
          <a:prstGeom prst="rect">
            <a:avLst/>
          </a:prstGeom>
          <a:noFill/>
          <a:ln>
            <a:noFill/>
          </a:ln>
        </p:spPr>
        <p:txBody>
          <a:bodyPr lIns="91425" tIns="45700" rIns="91425" bIns="45700" anchor="t" anchorCtr="0">
            <a:noAutofit/>
          </a:bodyPr>
          <a:lstStyle/>
          <a:p>
            <a:pPr marL="342900" marR="0" lvl="0" indent="-228600" algn="ctr" rtl="0">
              <a:spcBef>
                <a:spcPts val="0"/>
              </a:spcBef>
              <a:buClr>
                <a:schemeClr val="accent1"/>
              </a:buClr>
              <a:buSzPct val="100000"/>
              <a:buFont typeface="Arial"/>
              <a:buChar char="•"/>
            </a:pPr>
            <a:r>
              <a:rPr lang="en-US" sz="2800" b="0" i="0" u="none" strike="noStrike" cap="none" baseline="0" dirty="0">
                <a:solidFill>
                  <a:schemeClr val="dk1"/>
                </a:solidFill>
                <a:latin typeface="Questrial"/>
                <a:ea typeface="Questrial"/>
                <a:cs typeface="Questrial"/>
                <a:sym typeface="Questrial"/>
              </a:rPr>
              <a:t>UPDATING OUR COMPREHENSIVE PLAN </a:t>
            </a:r>
          </a:p>
          <a:p>
            <a:pPr marL="342900" marR="0" lvl="0" indent="-228600" algn="ctr" rtl="0">
              <a:spcBef>
                <a:spcPts val="560"/>
              </a:spcBef>
              <a:buClr>
                <a:schemeClr val="accent1"/>
              </a:buClr>
              <a:buSzPct val="100000"/>
              <a:buFont typeface="Arial"/>
              <a:buChar char="•"/>
            </a:pPr>
            <a:r>
              <a:rPr lang="en-US" sz="2800" b="0" i="0" u="none" strike="noStrike" cap="none" baseline="0" dirty="0">
                <a:solidFill>
                  <a:schemeClr val="dk1"/>
                </a:solidFill>
                <a:latin typeface="Questrial"/>
                <a:ea typeface="Questrial"/>
                <a:cs typeface="Questrial"/>
                <a:sym typeface="Questrial"/>
              </a:rPr>
              <a:t>CREATING A DOWNTOWN </a:t>
            </a:r>
            <a:r>
              <a:rPr lang="en-US" sz="2800" b="0" i="0" u="none" strike="noStrike" cap="none" baseline="0" dirty="0" smtClean="0">
                <a:solidFill>
                  <a:schemeClr val="dk1"/>
                </a:solidFill>
                <a:latin typeface="Questrial"/>
                <a:ea typeface="Questrial"/>
                <a:cs typeface="Questrial"/>
                <a:sym typeface="Questrial"/>
              </a:rPr>
              <a:t>PLAN</a:t>
            </a:r>
          </a:p>
        </p:txBody>
      </p:sp>
      <p:pic>
        <p:nvPicPr>
          <p:cNvPr id="151" name="Shape 151"/>
          <p:cNvPicPr preferRelativeResize="0"/>
          <p:nvPr/>
        </p:nvPicPr>
        <p:blipFill>
          <a:blip r:embed="rId3">
            <a:alphaModFix/>
          </a:blip>
          <a:stretch>
            <a:fillRect/>
          </a:stretch>
        </p:blipFill>
        <p:spPr>
          <a:xfrm>
            <a:off x="5921200" y="4187925"/>
            <a:ext cx="3222799" cy="1812824"/>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4210108"/>
            <a:ext cx="4300963" cy="2419292"/>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4182157"/>
            <a:ext cx="4350654" cy="244724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1200" y="2895600"/>
            <a:ext cx="1737173" cy="1127956"/>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 y="2536000"/>
            <a:ext cx="1502600" cy="1502600"/>
          </a:xfrm>
          <a:prstGeom prst="rect">
            <a:avLst/>
          </a:prstGeom>
        </p:spPr>
      </p:pic>
      <p:sp>
        <p:nvSpPr>
          <p:cNvPr id="6" name="TextBox 5"/>
          <p:cNvSpPr txBox="1"/>
          <p:nvPr/>
        </p:nvSpPr>
        <p:spPr>
          <a:xfrm>
            <a:off x="3962400" y="3228745"/>
            <a:ext cx="4876800" cy="461665"/>
          </a:xfrm>
          <a:prstGeom prst="rect">
            <a:avLst/>
          </a:prstGeom>
          <a:noFill/>
        </p:spPr>
        <p:txBody>
          <a:bodyPr wrap="square" rtlCol="0">
            <a:spAutoFit/>
          </a:bodyPr>
          <a:lstStyle/>
          <a:p>
            <a:r>
              <a:rPr lang="en-US" sz="2400" i="1" dirty="0" smtClean="0"/>
              <a:t>“Build a plan, then work the plan.”</a:t>
            </a:r>
            <a:endParaRPr lang="en-US" sz="2400" i="1" dirty="0"/>
          </a:p>
        </p:txBody>
      </p:sp>
    </p:spTree>
    <p:extLst>
      <p:ext uri="{BB962C8B-B14F-4D97-AF65-F5344CB8AC3E}">
        <p14:creationId xmlns:p14="http://schemas.microsoft.com/office/powerpoint/2010/main" val="1479678644"/>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smtClean="0"/>
              <a:t>REDEVELOPMENT OPPORTUNITY</a:t>
            </a:r>
            <a:endParaRPr lang="en-US" sz="3500" b="0" i="0" u="none" strike="noStrike" cap="none" baseline="0" dirty="0">
              <a:solidFill>
                <a:srgbClr val="6B7C72"/>
              </a:solidFill>
              <a:latin typeface="Quattrocento"/>
              <a:ea typeface="Quattrocento"/>
              <a:cs typeface="Quattrocento"/>
              <a:sym typeface="Quattrocento"/>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9976" y="4096210"/>
            <a:ext cx="2797859" cy="209839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770810"/>
            <a:ext cx="3429000" cy="257175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1751062"/>
            <a:ext cx="3733800" cy="280035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0800" y="3733800"/>
            <a:ext cx="3860800" cy="28956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4322088"/>
            <a:ext cx="2628900" cy="1971675"/>
          </a:xfrm>
          <a:prstGeom prst="rect">
            <a:avLst/>
          </a:prstGeom>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smtClean="0"/>
              <a:t>DOWNTOWN FOCUS</a:t>
            </a:r>
            <a:endParaRPr lang="en-US" sz="3500" b="0" i="0" u="none" strike="noStrike" cap="none" baseline="0" dirty="0">
              <a:solidFill>
                <a:srgbClr val="6B7C72"/>
              </a:solidFill>
              <a:latin typeface="Quattrocento"/>
              <a:ea typeface="Quattrocento"/>
              <a:cs typeface="Quattrocento"/>
              <a:sym typeface="Quattrocento"/>
            </a:endParaRPr>
          </a:p>
        </p:txBody>
      </p:sp>
      <p:pic>
        <p:nvPicPr>
          <p:cNvPr id="176" name="Shape 176"/>
          <p:cNvPicPr preferRelativeResize="0"/>
          <p:nvPr/>
        </p:nvPicPr>
        <p:blipFill>
          <a:blip r:embed="rId3">
            <a:alphaModFix/>
          </a:blip>
          <a:stretch>
            <a:fillRect/>
          </a:stretch>
        </p:blipFill>
        <p:spPr>
          <a:xfrm>
            <a:off x="318175" y="1750349"/>
            <a:ext cx="8476574" cy="4768074"/>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349" y="1767409"/>
            <a:ext cx="8534400" cy="4800600"/>
          </a:xfrm>
          <a:prstGeom prst="rect">
            <a:avLst/>
          </a:prstGeom>
        </p:spPr>
      </p:pic>
    </p:spTree>
    <p:extLst>
      <p:ext uri="{BB962C8B-B14F-4D97-AF65-F5344CB8AC3E}">
        <p14:creationId xmlns:p14="http://schemas.microsoft.com/office/powerpoint/2010/main" val="142642086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3500" b="0" i="0" u="none" strike="noStrike" cap="none" baseline="0" dirty="0">
                <a:solidFill>
                  <a:srgbClr val="6B7C72"/>
                </a:solidFill>
                <a:latin typeface="Quattrocento"/>
                <a:ea typeface="Quattrocento"/>
                <a:cs typeface="Quattrocento"/>
                <a:sym typeface="Quattrocento"/>
              </a:rPr>
              <a:t>DOWNTOWN MARKET</a:t>
            </a:r>
          </a:p>
        </p:txBody>
      </p:sp>
      <p:pic>
        <p:nvPicPr>
          <p:cNvPr id="183" name="Shape 183"/>
          <p:cNvPicPr preferRelativeResize="0"/>
          <p:nvPr/>
        </p:nvPicPr>
        <p:blipFill rotWithShape="1">
          <a:blip r:embed="rId3">
            <a:alphaModFix/>
          </a:blip>
          <a:srcRect/>
          <a:stretch/>
        </p:blipFill>
        <p:spPr>
          <a:xfrm>
            <a:off x="304800" y="1752600"/>
            <a:ext cx="8534399" cy="4800600"/>
          </a:xfrm>
          <a:prstGeom prst="rect">
            <a:avLst/>
          </a:prstGeom>
          <a:noFill/>
          <a:ln>
            <a:noFill/>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2800" dirty="0" smtClean="0"/>
              <a:t>MOVIES! </a:t>
            </a:r>
            <a:r>
              <a:rPr lang="en-US" sz="2800" b="0" i="0" u="none" strike="noStrike" cap="none" baseline="0" dirty="0" smtClean="0">
                <a:solidFill>
                  <a:srgbClr val="6B7C72"/>
                </a:solidFill>
                <a:latin typeface="Quattrocento"/>
                <a:ea typeface="Quattrocento"/>
                <a:cs typeface="Quattrocento"/>
                <a:sym typeface="Quattrocento"/>
              </a:rPr>
              <a:t>FOOD </a:t>
            </a:r>
            <a:r>
              <a:rPr lang="en-US" sz="2800" b="0" i="0" u="none" strike="noStrike" cap="none" baseline="0" dirty="0">
                <a:solidFill>
                  <a:srgbClr val="6B7C72"/>
                </a:solidFill>
                <a:latin typeface="Quattrocento"/>
                <a:ea typeface="Quattrocento"/>
                <a:cs typeface="Quattrocento"/>
                <a:sym typeface="Quattrocento"/>
              </a:rPr>
              <a:t>TRUCKS!</a:t>
            </a:r>
            <a:br>
              <a:rPr lang="en-US" sz="2800" b="0" i="0" u="none" strike="noStrike" cap="none" baseline="0" dirty="0">
                <a:solidFill>
                  <a:srgbClr val="6B7C72"/>
                </a:solidFill>
                <a:latin typeface="Quattrocento"/>
                <a:ea typeface="Quattrocento"/>
                <a:cs typeface="Quattrocento"/>
                <a:sym typeface="Quattrocento"/>
              </a:rPr>
            </a:br>
            <a:r>
              <a:rPr lang="en-US" sz="2800" b="0" i="0" u="none" strike="noStrike" cap="none" baseline="0" dirty="0">
                <a:solidFill>
                  <a:srgbClr val="6B7C72"/>
                </a:solidFill>
                <a:latin typeface="Quattrocento"/>
                <a:ea typeface="Quattrocento"/>
                <a:cs typeface="Quattrocento"/>
                <a:sym typeface="Quattrocento"/>
              </a:rPr>
              <a:t>(AND OTHER BUSINESS-BUILDING EVENTS)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093" y="1948620"/>
            <a:ext cx="4572000" cy="25717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233" y="4520370"/>
            <a:ext cx="3883800" cy="218463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3566025"/>
            <a:ext cx="3127488" cy="1759212"/>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0" y="4384169"/>
            <a:ext cx="4125936" cy="2320839"/>
          </a:xfrm>
          <a:prstGeom prst="rect">
            <a:avLst/>
          </a:prstGeom>
        </p:spPr>
      </p:pic>
      <p:pic>
        <p:nvPicPr>
          <p:cNvPr id="12" name="Shape 190"/>
          <p:cNvPicPr preferRelativeResize="0"/>
          <p:nvPr/>
        </p:nvPicPr>
        <p:blipFill rotWithShape="1">
          <a:blip r:embed="rId7">
            <a:alphaModFix/>
          </a:blip>
          <a:srcRect/>
          <a:stretch/>
        </p:blipFill>
        <p:spPr>
          <a:xfrm>
            <a:off x="609600" y="1545393"/>
            <a:ext cx="3409776" cy="2499777"/>
          </a:xfrm>
          <a:prstGeom prst="rect">
            <a:avLst/>
          </a:prstGeom>
          <a:noFill/>
          <a:ln>
            <a:noFill/>
          </a:ln>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dirty="0" smtClean="0"/>
              <a:t>LAST SATURDAY NIGHT …</a:t>
            </a:r>
            <a:endParaRPr lang="en-US" sz="3500" b="0" i="0" u="none" strike="noStrike" cap="none" baseline="0" dirty="0">
              <a:solidFill>
                <a:srgbClr val="6B7C72"/>
              </a:solidFill>
              <a:latin typeface="Quattrocento"/>
              <a:ea typeface="Quattrocento"/>
              <a:cs typeface="Quattrocento"/>
              <a:sym typeface="Quattrocento"/>
            </a:endParaRPr>
          </a:p>
        </p:txBody>
      </p:sp>
      <p:pic>
        <p:nvPicPr>
          <p:cNvPr id="202" name="Shape 202"/>
          <p:cNvPicPr preferRelativeResize="0"/>
          <p:nvPr/>
        </p:nvPicPr>
        <p:blipFill>
          <a:blip r:embed="rId3">
            <a:alphaModFix/>
          </a:blip>
          <a:stretch>
            <a:fillRect/>
          </a:stretch>
        </p:blipFill>
        <p:spPr>
          <a:xfrm>
            <a:off x="426125" y="1924749"/>
            <a:ext cx="3576000" cy="4607949"/>
          </a:xfrm>
          <a:prstGeom prst="rect">
            <a:avLst/>
          </a:prstGeom>
          <a:noFill/>
          <a:ln>
            <a:no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24" y="1904277"/>
            <a:ext cx="3699554" cy="208099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142871"/>
            <a:ext cx="4572000" cy="257175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200" y="1628272"/>
            <a:ext cx="4470398" cy="251459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1815152"/>
            <a:ext cx="2323789" cy="4131180"/>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3189" y="4657221"/>
            <a:ext cx="3657600" cy="2057400"/>
          </a:xfrm>
          <a:prstGeom prst="rect">
            <a:avLst/>
          </a:prstGeom>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426127" y="408371"/>
            <a:ext cx="8260672" cy="1039426"/>
          </a:xfrm>
          <a:prstGeom prst="rect">
            <a:avLst/>
          </a:prstGeom>
          <a:noFill/>
          <a:ln>
            <a:noFill/>
          </a:ln>
        </p:spPr>
        <p:txBody>
          <a:bodyPr lIns="91425" tIns="45700" rIns="91425" bIns="45700" anchor="ctr" anchorCtr="0">
            <a:noAutofit/>
          </a:bodyPr>
          <a:lstStyle/>
          <a:p>
            <a:pPr marL="0" marR="0" lvl="0" indent="0" algn="ctr" rtl="0">
              <a:spcBef>
                <a:spcPts val="0"/>
              </a:spcBef>
              <a:buClr>
                <a:srgbClr val="6B7C72"/>
              </a:buClr>
              <a:buSzPct val="25000"/>
              <a:buFont typeface="Quattrocento"/>
              <a:buNone/>
            </a:pPr>
            <a:r>
              <a:rPr lang="en-US" sz="3500" b="0" i="0" u="none" strike="noStrike" cap="none" baseline="0">
                <a:solidFill>
                  <a:srgbClr val="6B7C72"/>
                </a:solidFill>
                <a:latin typeface="Quattrocento"/>
                <a:ea typeface="Quattrocento"/>
                <a:cs typeface="Quattrocento"/>
                <a:sym typeface="Quattrocento"/>
              </a:rPr>
              <a:t>MORE INFORMATION</a:t>
            </a:r>
          </a:p>
        </p:txBody>
      </p:sp>
      <p:sp>
        <p:nvSpPr>
          <p:cNvPr id="215" name="Shape 215"/>
          <p:cNvSpPr txBox="1">
            <a:spLocks noGrp="1"/>
          </p:cNvSpPr>
          <p:nvPr>
            <p:ph type="body" idx="1"/>
          </p:nvPr>
        </p:nvSpPr>
        <p:spPr>
          <a:xfrm>
            <a:off x="381000" y="1905000"/>
            <a:ext cx="8229600" cy="4572000"/>
          </a:xfrm>
          <a:prstGeom prst="rect">
            <a:avLst/>
          </a:prstGeom>
          <a:noFill/>
          <a:ln>
            <a:noFill/>
          </a:ln>
        </p:spPr>
        <p:txBody>
          <a:bodyPr lIns="91425" tIns="45700" rIns="91425" bIns="45700" anchor="t" anchorCtr="0">
            <a:noAutofit/>
          </a:bodyPr>
          <a:lstStyle/>
          <a:p>
            <a:pPr marL="114300" marR="0" lvl="0" indent="0" algn="ctr" rtl="0">
              <a:lnSpc>
                <a:spcPct val="90000"/>
              </a:lnSpc>
              <a:spcBef>
                <a:spcPts val="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Erik Brooks</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Mayor, City of South Milwaukee</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Mobile: 414-651-1105</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Email: </a:t>
            </a:r>
            <a:r>
              <a:rPr lang="en-US" sz="2400" b="0" i="0" u="sng" strike="noStrike" cap="none" baseline="0" dirty="0">
                <a:solidFill>
                  <a:schemeClr val="hlink"/>
                </a:solidFill>
                <a:latin typeface="Questrial"/>
                <a:ea typeface="Questrial"/>
                <a:cs typeface="Questrial"/>
                <a:sym typeface="Questrial"/>
                <a:hlinkClick r:id="rId3"/>
              </a:rPr>
              <a:t>brooks@smwi.org</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SouthMilwaukeeBlog.com</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Facebook.com/</a:t>
            </a:r>
            <a:r>
              <a:rPr lang="en-US" sz="2400" b="0" i="0" u="none" strike="noStrike" cap="none" baseline="0" dirty="0" err="1">
                <a:solidFill>
                  <a:schemeClr val="dk2"/>
                </a:solidFill>
                <a:latin typeface="Questrial"/>
                <a:ea typeface="Questrial"/>
                <a:cs typeface="Questrial"/>
                <a:sym typeface="Questrial"/>
              </a:rPr>
              <a:t>MayorBrooks</a:t>
            </a:r>
            <a:endParaRPr lang="en-US" sz="2400" b="0" i="0" u="none" strike="noStrike" cap="none" baseline="0" dirty="0">
              <a:solidFill>
                <a:schemeClr val="dk2"/>
              </a:solidFill>
              <a:latin typeface="Questrial"/>
              <a:ea typeface="Questrial"/>
              <a:cs typeface="Questrial"/>
              <a:sym typeface="Questrial"/>
            </a:endParaRPr>
          </a:p>
          <a:p>
            <a:pPr marL="114300" marR="0" lvl="0" indent="0" algn="ctr" rtl="0">
              <a:lnSpc>
                <a:spcPct val="90000"/>
              </a:lnSpc>
              <a:spcBef>
                <a:spcPts val="480"/>
              </a:spcBef>
              <a:buClr>
                <a:schemeClr val="accent1"/>
              </a:buClr>
              <a:buFont typeface="Arial"/>
              <a:buNone/>
            </a:pPr>
            <a:endParaRPr sz="2400" b="0" i="0" u="none" strike="noStrike" cap="none" baseline="0" dirty="0">
              <a:solidFill>
                <a:schemeClr val="dk2"/>
              </a:solidFill>
              <a:latin typeface="Questrial"/>
              <a:ea typeface="Questrial"/>
              <a:cs typeface="Questrial"/>
              <a:sym typeface="Questrial"/>
            </a:endParaRP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Robin Grams</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a:solidFill>
                  <a:schemeClr val="dk2"/>
                </a:solidFill>
                <a:latin typeface="Questrial"/>
                <a:ea typeface="Questrial"/>
                <a:cs typeface="Questrial"/>
                <a:sym typeface="Questrial"/>
              </a:rPr>
              <a:t>Economic Development Coordinator</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smtClean="0">
                <a:solidFill>
                  <a:schemeClr val="dk2"/>
                </a:solidFill>
                <a:latin typeface="Questrial"/>
                <a:ea typeface="Questrial"/>
                <a:cs typeface="Questrial"/>
                <a:sym typeface="Questrial"/>
              </a:rPr>
              <a:t>Work: 414-762-2222</a:t>
            </a:r>
          </a:p>
          <a:p>
            <a:pPr marL="114300" marR="0" lvl="0" indent="0" algn="ctr" rtl="0">
              <a:lnSpc>
                <a:spcPct val="90000"/>
              </a:lnSpc>
              <a:spcBef>
                <a:spcPts val="480"/>
              </a:spcBef>
              <a:buClr>
                <a:schemeClr val="accent1"/>
              </a:buClr>
              <a:buSzPct val="25000"/>
              <a:buFont typeface="Arial"/>
              <a:buNone/>
            </a:pPr>
            <a:r>
              <a:rPr lang="en-US" sz="2400" b="0" i="0" u="none" strike="noStrike" cap="none" baseline="0" dirty="0" smtClean="0">
                <a:solidFill>
                  <a:schemeClr val="dk2"/>
                </a:solidFill>
                <a:latin typeface="Questrial"/>
                <a:ea typeface="Questrial"/>
                <a:cs typeface="Questrial"/>
                <a:sym typeface="Questrial"/>
              </a:rPr>
              <a:t>Email</a:t>
            </a:r>
            <a:r>
              <a:rPr lang="en-US" sz="2400" b="0" i="0" u="none" strike="noStrike" cap="none" baseline="0" dirty="0">
                <a:solidFill>
                  <a:schemeClr val="dk2"/>
                </a:solidFill>
                <a:latin typeface="Questrial"/>
                <a:ea typeface="Questrial"/>
                <a:cs typeface="Questrial"/>
                <a:sym typeface="Questrial"/>
              </a:rPr>
              <a:t>: </a:t>
            </a:r>
            <a:r>
              <a:rPr lang="en-US" sz="2400" b="0" i="0" u="sng" strike="noStrike" cap="none" baseline="0" dirty="0">
                <a:solidFill>
                  <a:schemeClr val="hlink"/>
                </a:solidFill>
                <a:latin typeface="Questrial"/>
                <a:ea typeface="Questrial"/>
                <a:cs typeface="Questrial"/>
                <a:sym typeface="Questrial"/>
                <a:hlinkClick r:id="rId4"/>
              </a:rPr>
              <a:t>grams@smwi.org</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Apothecary">
  <a:themeElements>
    <a:clrScheme name="Apothecary">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3212</TotalTime>
  <Words>2480</Words>
  <Application>Microsoft Office PowerPoint</Application>
  <PresentationFormat>On-screen Show (4:3)</PresentationFormat>
  <Paragraphs>208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Questrial</vt:lpstr>
      <vt:lpstr>Quattrocento</vt:lpstr>
      <vt:lpstr>Apothecary</vt:lpstr>
      <vt:lpstr>SOUTH MILWAUKEE’S PROMISING FUTURE</vt:lpstr>
      <vt:lpstr>WINNING TOGETHER</vt:lpstr>
      <vt:lpstr>BUILDING MOMENTUM</vt:lpstr>
      <vt:lpstr>NEW AND GROWING BUSINESS</vt:lpstr>
      <vt:lpstr>INVESTING IN OUR PUBLIC SPACES</vt:lpstr>
      <vt:lpstr>INVESTING IN OUR PUBLIC SPACES</vt:lpstr>
      <vt:lpstr>PLANNING TO WIN</vt:lpstr>
      <vt:lpstr>REDEVELOPMENT OPPORTUNITY</vt:lpstr>
      <vt:lpstr>DOWNTOWN FOCUS</vt:lpstr>
      <vt:lpstr>DOWNTOWN MARKET</vt:lpstr>
      <vt:lpstr>MOVIES! FOOD TRUCKS! (AND OTHER BUSINESS-BUILDING EVENTS)</vt:lpstr>
      <vt:lpstr>LAST SATURDAY NIGHT …</vt:lpstr>
      <vt:lpstr>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MILWAUKEE’S PROMISING FUTURE</dc:title>
  <dc:creator>Erik Brooks</dc:creator>
  <cp:lastModifiedBy>Brooks, Erik</cp:lastModifiedBy>
  <cp:revision>54</cp:revision>
  <dcterms:modified xsi:type="dcterms:W3CDTF">2015-10-15T20:29:04Z</dcterms:modified>
</cp:coreProperties>
</file>