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67" r:id="rId7"/>
    <p:sldId id="268" r:id="rId8"/>
    <p:sldId id="269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972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8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3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66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063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90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26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66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97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90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07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2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3E264-B889-4639-A6E1-58511CA64B92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3ABDB-40A3-4E4D-81E1-428A7D2F2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8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86319"/>
            <a:ext cx="9144000" cy="238760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South Milwaukee Unite Against Drug Abuse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60590"/>
            <a:ext cx="9144000" cy="16557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January 23, 2017</a:t>
            </a:r>
          </a:p>
          <a:p>
            <a:r>
              <a:rPr lang="en-US" sz="2000" dirty="0" smtClean="0"/>
              <a:t>Investigator Jon Rivamonte</a:t>
            </a:r>
          </a:p>
          <a:p>
            <a:r>
              <a:rPr lang="en-US" sz="2000" dirty="0" smtClean="0"/>
              <a:t>South Milwaukee Police Department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605" y="4729671"/>
            <a:ext cx="2632844" cy="19971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8" y="4871556"/>
            <a:ext cx="3609975" cy="14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0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900" b="1" dirty="0" smtClean="0"/>
              <a:t>Investigator </a:t>
            </a:r>
            <a:r>
              <a:rPr lang="en-US" sz="4900" b="1" dirty="0"/>
              <a:t>Jon Rivamonte</a:t>
            </a:r>
            <a:br>
              <a:rPr lang="en-US" sz="4900" b="1" dirty="0"/>
            </a:br>
            <a:r>
              <a:rPr lang="en-US" sz="4000" b="1" dirty="0"/>
              <a:t>Background</a:t>
            </a:r>
            <a:r>
              <a:rPr lang="en-US" dirty="0" smtClean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</a:t>
            </a:r>
            <a:b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1391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Employed with City of South Milwaukee Police Department for the past 10 years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Patrol Officer for approximately 5 years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Assigned to the Milwaukee Metropolitan Drug Enforcement Group for 4 years (2010-2014)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Currently assigned to the South Milwaukee Police Department Investigations Bureau for the past year.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7661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900" b="1" dirty="0" smtClean="0"/>
              <a:t>Statistics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8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</a:t>
            </a:r>
            <a:br>
              <a:rPr lang="en-US" sz="800" b="1" dirty="0" smtClean="0">
                <a:solidFill>
                  <a:schemeClr val="bg1">
                    <a:lumMod val="65000"/>
                  </a:schemeClr>
                </a:solidFill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1029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At least 299 people in Milwaukee County died in 2016 from opioid related overdoses (approximately 45 deaths waiting on toxicology).</a:t>
            </a:r>
          </a:p>
          <a:p>
            <a:pPr lvl="1"/>
            <a:r>
              <a:rPr lang="en-US" sz="2800" dirty="0" smtClean="0"/>
              <a:t>Up from 255 in 2015</a:t>
            </a:r>
          </a:p>
          <a:p>
            <a:pPr lvl="1"/>
            <a:r>
              <a:rPr lang="en-US" sz="2800" dirty="0" smtClean="0"/>
              <a:t>Milwaukee County Medical Examiner billboard.</a:t>
            </a:r>
          </a:p>
          <a:p>
            <a:pPr lvl="1"/>
            <a:r>
              <a:rPr lang="en-US" sz="2800" dirty="0" smtClean="0"/>
              <a:t>Of the 299, 45% - 132 – involved heroin.</a:t>
            </a:r>
          </a:p>
          <a:p>
            <a:pPr lvl="1"/>
            <a:r>
              <a:rPr lang="en-US" sz="2800" dirty="0" smtClean="0"/>
              <a:t>Of the 299, 80 – involved the potent painkiller fentanyl (nearly triple from 2015)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922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5" y="457200"/>
            <a:ext cx="10941269" cy="5959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35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900" b="1" dirty="0" smtClean="0"/>
              <a:t>Prescription </a:t>
            </a:r>
            <a:r>
              <a:rPr lang="en-US" sz="4900" b="1" dirty="0" smtClean="0"/>
              <a:t>M</a:t>
            </a:r>
            <a:r>
              <a:rPr lang="en-US" sz="4900" b="1" dirty="0" smtClean="0"/>
              <a:t>edication</a:t>
            </a:r>
            <a:r>
              <a:rPr lang="en-US" dirty="0" smtClean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</a:t>
            </a:r>
            <a:b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8648" y="1652199"/>
            <a:ext cx="5594294" cy="4732830"/>
          </a:xfrm>
        </p:spPr>
        <p:txBody>
          <a:bodyPr>
            <a:noAutofit/>
          </a:bodyPr>
          <a:lstStyle/>
          <a:p>
            <a:r>
              <a:rPr lang="en-US" sz="2700" dirty="0" smtClean="0"/>
              <a:t>The United States makes up about 5 percent of the world's population, but consumes 80 percent of its opioids -- and 99 percent of the world's hydrocodone, the opiate that is in Vicodin.</a:t>
            </a:r>
          </a:p>
          <a:p>
            <a:r>
              <a:rPr lang="en-US" sz="2700" dirty="0" smtClean="0"/>
              <a:t>1 in 30 high school students abused OxyContin (Oxycodone) at least once.</a:t>
            </a:r>
          </a:p>
          <a:p>
            <a:r>
              <a:rPr lang="en-US" sz="2700" dirty="0" smtClean="0"/>
              <a:t>You can’t maintain an opiate addiction and a normal life for very long.</a:t>
            </a:r>
            <a:endParaRPr lang="en-US" sz="27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25" y="1734210"/>
            <a:ext cx="4800709" cy="4729655"/>
          </a:xfrm>
        </p:spPr>
      </p:pic>
    </p:spTree>
    <p:extLst>
      <p:ext uri="{BB962C8B-B14F-4D97-AF65-F5344CB8AC3E}">
        <p14:creationId xmlns:p14="http://schemas.microsoft.com/office/powerpoint/2010/main" val="319984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900" b="1" dirty="0" smtClean="0"/>
              <a:t>Heroin</a:t>
            </a:r>
            <a:r>
              <a:rPr lang="en-US" dirty="0" smtClean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</a:t>
            </a:r>
            <a:b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3697" y="1825625"/>
            <a:ext cx="5927834" cy="4732830"/>
          </a:xfrm>
        </p:spPr>
        <p:txBody>
          <a:bodyPr>
            <a:noAutofit/>
          </a:bodyPr>
          <a:lstStyle/>
          <a:p>
            <a:r>
              <a:rPr lang="en-US" dirty="0"/>
              <a:t>Taking heroin is just like taking any other painkiller.</a:t>
            </a:r>
          </a:p>
          <a:p>
            <a:r>
              <a:rPr lang="en-US" dirty="0"/>
              <a:t>Overdosing on heroin is easy to do.</a:t>
            </a:r>
          </a:p>
          <a:p>
            <a:r>
              <a:rPr lang="en-US" dirty="0"/>
              <a:t>Never have any idea what is mixed with the heroin.</a:t>
            </a:r>
          </a:p>
          <a:p>
            <a:r>
              <a:rPr lang="en-US" dirty="0"/>
              <a:t>After a heroin overdose, everyone wants to get their hands on that heroin because it is potent.</a:t>
            </a:r>
          </a:p>
          <a:p>
            <a:r>
              <a:rPr lang="en-US" dirty="0"/>
              <a:t>75% of subjects that try heroin once use it again.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26" y="2081048"/>
            <a:ext cx="4579992" cy="3872381"/>
          </a:xfrm>
        </p:spPr>
      </p:pic>
    </p:spTree>
    <p:extLst>
      <p:ext uri="{BB962C8B-B14F-4D97-AF65-F5344CB8AC3E}">
        <p14:creationId xmlns:p14="http://schemas.microsoft.com/office/powerpoint/2010/main" val="287627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900" b="1" dirty="0" smtClean="0"/>
              <a:t>Fentanyl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</a:t>
            </a:r>
            <a:b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3697" y="1731029"/>
            <a:ext cx="5927834" cy="4732830"/>
          </a:xfrm>
        </p:spPr>
        <p:txBody>
          <a:bodyPr>
            <a:noAutofit/>
          </a:bodyPr>
          <a:lstStyle/>
          <a:p>
            <a:r>
              <a:rPr lang="en-US" sz="3200" dirty="0"/>
              <a:t>Synthetic opiate similar to morphine and can be legally prescribed by a doctor.</a:t>
            </a:r>
          </a:p>
          <a:p>
            <a:r>
              <a:rPr lang="en-US" sz="3200" dirty="0"/>
              <a:t>Chronic pain patients are mostly prescribed.</a:t>
            </a:r>
          </a:p>
          <a:p>
            <a:r>
              <a:rPr lang="en-US" sz="3200" dirty="0"/>
              <a:t>Can be 40-50 times more powerful than heroin</a:t>
            </a:r>
          </a:p>
          <a:p>
            <a:r>
              <a:rPr lang="en-US" sz="3200" dirty="0"/>
              <a:t>Can be absorbed through the skin(patches), injected, or inhaled.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26" y="2049517"/>
            <a:ext cx="4579992" cy="3894083"/>
          </a:xfrm>
        </p:spPr>
      </p:pic>
    </p:spTree>
    <p:extLst>
      <p:ext uri="{BB962C8B-B14F-4D97-AF65-F5344CB8AC3E}">
        <p14:creationId xmlns:p14="http://schemas.microsoft.com/office/powerpoint/2010/main" val="3672935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900" b="1" dirty="0" smtClean="0"/>
              <a:t>Carfentanil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___________________________________________________________________________________________________________________________________________________________________________________________________________</a:t>
            </a:r>
            <a:b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9825" y="1762561"/>
            <a:ext cx="6243144" cy="4732830"/>
          </a:xfrm>
        </p:spPr>
        <p:txBody>
          <a:bodyPr>
            <a:noAutofit/>
          </a:bodyPr>
          <a:lstStyle/>
          <a:p>
            <a:r>
              <a:rPr lang="en-US" dirty="0"/>
              <a:t>100 times more potent than fentanyl.</a:t>
            </a:r>
          </a:p>
          <a:p>
            <a:r>
              <a:rPr lang="en-US" dirty="0"/>
              <a:t>Analogue of the synthetic opioid analgesic fentanyl.</a:t>
            </a:r>
          </a:p>
          <a:p>
            <a:r>
              <a:rPr lang="en-US" dirty="0"/>
              <a:t>Used as a tranquilizing agent for elephants and larger mammals.</a:t>
            </a:r>
          </a:p>
          <a:p>
            <a:r>
              <a:rPr lang="en-US" dirty="0"/>
              <a:t>Not approved for human use.</a:t>
            </a:r>
          </a:p>
          <a:p>
            <a:r>
              <a:rPr lang="en-US" dirty="0"/>
              <a:t>Often disguised as heroin.</a:t>
            </a:r>
          </a:p>
          <a:p>
            <a:r>
              <a:rPr lang="en-US" dirty="0"/>
              <a:t>Improper handling of carfentanil, as well as fentanyl, can be life threatening.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1" y="1828800"/>
            <a:ext cx="5218386" cy="4351283"/>
          </a:xfrm>
        </p:spPr>
      </p:pic>
    </p:spTree>
    <p:extLst>
      <p:ext uri="{BB962C8B-B14F-4D97-AF65-F5344CB8AC3E}">
        <p14:creationId xmlns:p14="http://schemas.microsoft.com/office/powerpoint/2010/main" val="1908318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national overdose deaths sli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07" y="293816"/>
            <a:ext cx="11414233" cy="637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72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heroin overdose in car with chi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86" y="669414"/>
            <a:ext cx="10594428" cy="577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524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345</Words>
  <Application>Microsoft Office PowerPoint</Application>
  <PresentationFormat>Custom</PresentationFormat>
  <Paragraphs>37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South Milwaukee Unite Against Drug Abuse</vt:lpstr>
      <vt:lpstr> Investigator Jon Rivamonte Background  ________________________________________________________________________________________________________________________________________________________________________________________________________________________________________ </vt:lpstr>
      <vt:lpstr> Statistics _________________________________________________________________________________________________________________________________________________________________________________________________________________ </vt:lpstr>
      <vt:lpstr>PowerPoint Presentation</vt:lpstr>
      <vt:lpstr> Prescription Medication  ___________________________________________________________________________________________________________________________________________________________________________________________________________ </vt:lpstr>
      <vt:lpstr> Heroin  ___________________________________________________________________________________________________________________________________________________________________________________________________________ </vt:lpstr>
      <vt:lpstr> Fentanyl ___________________________________________________________________________________________________________________________________________________________________________________________________________ </vt:lpstr>
      <vt:lpstr> Carfentanil ___________________________________________________________________________________________________________________________________________________________________________________________________________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Milwaukee Unite Against Drug Abuse</dc:title>
  <dc:creator>Jon Rivamonte</dc:creator>
  <cp:lastModifiedBy>Egan, Kari</cp:lastModifiedBy>
  <cp:revision>20</cp:revision>
  <dcterms:created xsi:type="dcterms:W3CDTF">2017-01-19T23:11:00Z</dcterms:created>
  <dcterms:modified xsi:type="dcterms:W3CDTF">2017-01-21T20:36:08Z</dcterms:modified>
</cp:coreProperties>
</file>