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64" r:id="rId3"/>
    <p:sldId id="321" r:id="rId4"/>
    <p:sldId id="322" r:id="rId5"/>
    <p:sldId id="324" r:id="rId6"/>
    <p:sldId id="325" r:id="rId7"/>
    <p:sldId id="323" r:id="rId8"/>
    <p:sldId id="333" r:id="rId9"/>
    <p:sldId id="326" r:id="rId10"/>
    <p:sldId id="327" r:id="rId11"/>
    <p:sldId id="328" r:id="rId12"/>
    <p:sldId id="331" r:id="rId13"/>
    <p:sldId id="330" r:id="rId14"/>
    <p:sldId id="329" r:id="rId15"/>
    <p:sldId id="332"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xmlns="">
        <p15:guide id="1" orient="horz" pos="225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8000"/>
    <a:srgbClr val="1A4733"/>
    <a:srgbClr val="1F4E35"/>
    <a:srgbClr val="00483A"/>
    <a:srgbClr val="FDD986"/>
    <a:srgbClr val="E2CE91"/>
    <a:srgbClr val="F0CD7D"/>
    <a:srgbClr val="A38F60"/>
    <a:srgbClr val="0033CC"/>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p:scale>
          <a:sx n="96" d="100"/>
          <a:sy n="96" d="100"/>
        </p:scale>
        <p:origin x="-1066" y="-24"/>
      </p:cViewPr>
      <p:guideLst>
        <p:guide orient="horz" pos="2256"/>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DC5A4702-3EDC-4170-AEF7-0962CC4693C5}" type="datetimeFigureOut">
              <a:rPr lang="en-US"/>
              <a:pPr/>
              <a:t>9/6/2018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CD08E979-3BF7-4A43-B851-6E1C3B83321D}" type="slidenum">
              <a:rPr lang="en-US"/>
              <a:pPr/>
              <a:t>‹#›</a:t>
            </a:fld>
            <a:endParaRPr lang="en-US" dirty="0"/>
          </a:p>
        </p:txBody>
      </p:sp>
    </p:spTree>
    <p:extLst>
      <p:ext uri="{BB962C8B-B14F-4D97-AF65-F5344CB8AC3E}">
        <p14:creationId xmlns:p14="http://schemas.microsoft.com/office/powerpoint/2010/main" val="24285905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Slide Image Placeholder 1"/>
          <p:cNvSpPr>
            <a:spLocks noGrp="1" noRot="1" noChangeAspect="1" noTextEdit="1"/>
          </p:cNvSpPr>
          <p:nvPr>
            <p:ph type="sldImg"/>
          </p:nvPr>
        </p:nvSpPr>
        <p:spPr bwMode="auto">
          <a:noFill/>
          <a:ln>
            <a:solidFill>
              <a:srgbClr val="000000"/>
            </a:solidFill>
            <a:miter lim="800000"/>
            <a:headEnd/>
            <a:tailEnd/>
          </a:ln>
        </p:spPr>
      </p:sp>
      <p:sp>
        <p:nvSpPr>
          <p:cNvPr id="40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
        <p:nvSpPr>
          <p:cNvPr id="4099" name="Slide Number Placeholder 3"/>
          <p:cNvSpPr>
            <a:spLocks noGrp="1"/>
          </p:cNvSpPr>
          <p:nvPr>
            <p:ph type="sldNum" sz="quarter" idx="5"/>
          </p:nvPr>
        </p:nvSpPr>
        <p:spPr bwMode="auto">
          <a:noFill/>
          <a:ln>
            <a:miter lim="800000"/>
            <a:headEnd/>
            <a:tailEnd/>
          </a:ln>
        </p:spPr>
        <p:txBody>
          <a:bodyPr/>
          <a:lstStyle/>
          <a:p>
            <a:fld id="{7F959246-C43C-4FD7-8E6E-5F3BC30E4688}" type="slidenum">
              <a:rPr lang="en-US"/>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2</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3</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2148368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4</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4188334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5</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2320228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6</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2316718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7</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3809467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8</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4054859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9</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786937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10</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663974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11</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2246831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12</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2067670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13</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2050328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14</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2098020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bwMode="auto">
          <a:noFill/>
          <a:ln>
            <a:miter lim="800000"/>
            <a:headEnd/>
            <a:tailEnd/>
          </a:ln>
        </p:spPr>
        <p:txBody>
          <a:bodyPr/>
          <a:lstStyle/>
          <a:p>
            <a:fld id="{FAD41F1B-3686-426E-BD41-61834E75C09F}" type="slidenum">
              <a:rPr lang="en-US"/>
              <a:pPr/>
              <a:t>15</a:t>
            </a:fld>
            <a:endParaRPr lang="en-US" dirty="0"/>
          </a:p>
        </p:txBody>
      </p:sp>
      <p:sp>
        <p:nvSpPr>
          <p:cNvPr id="61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dirty="0">
              <a:ea typeface="ＭＳ Ｐゴシック" pitchFamily="34" charset="-128"/>
            </a:endParaRPr>
          </a:p>
        </p:txBody>
      </p:sp>
    </p:spTree>
    <p:extLst>
      <p:ext uri="{BB962C8B-B14F-4D97-AF65-F5344CB8AC3E}">
        <p14:creationId xmlns:p14="http://schemas.microsoft.com/office/powerpoint/2010/main" val="611715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483A"/>
        </a:solidFill>
        <a:effectLst/>
      </p:bgPr>
    </p:bg>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normAutofit/>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dirty="0"/>
              <a:t>Click to edit Master title style</a:t>
            </a: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4"/>
          <p:cNvPicPr>
            <a:picLocks noChangeAspect="1" noChangeArrowheads="1"/>
          </p:cNvPicPr>
          <p:nvPr userDrawn="1"/>
        </p:nvPicPr>
        <p:blipFill>
          <a:blip r:embed="rId2" cstate="print"/>
          <a:srcRect r="1639"/>
          <a:stretch>
            <a:fillRect/>
          </a:stretch>
        </p:blipFill>
        <p:spPr bwMode="auto">
          <a:xfrm>
            <a:off x="0" y="0"/>
            <a:ext cx="9144000" cy="160020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 name="Title 1"/>
          <p:cNvSpPr>
            <a:spLocks noGrp="1"/>
          </p:cNvSpPr>
          <p:nvPr>
            <p:ph type="title"/>
          </p:nvPr>
        </p:nvSpPr>
        <p:spPr>
          <a:xfrm>
            <a:off x="0" y="0"/>
            <a:ext cx="9144000" cy="1600200"/>
          </a:xfrm>
        </p:spPr>
        <p:txBody>
          <a:bodyPr/>
          <a:lstStyle>
            <a:lvl1pPr>
              <a:lnSpc>
                <a:spcPts val="5400"/>
              </a:lnSpc>
              <a:defRPr sz="5400" b="0" cap="small" spc="150" baseline="0">
                <a:solidFill>
                  <a:srgbClr val="FDD986"/>
                </a:solidFill>
                <a:latin typeface="Impact" pitchFamily="34" charset="0"/>
              </a:defRPr>
            </a:lvl1pPr>
          </a:lstStyle>
          <a:p>
            <a:r>
              <a:rPr lang="en-US" dirty="0"/>
              <a:t>Click to edit Master title style</a:t>
            </a:r>
          </a:p>
        </p:txBody>
      </p:sp>
      <p:sp>
        <p:nvSpPr>
          <p:cNvPr id="3" name="Content Placeholder 2"/>
          <p:cNvSpPr>
            <a:spLocks noGrp="1"/>
          </p:cNvSpPr>
          <p:nvPr>
            <p:ph idx="1"/>
          </p:nvPr>
        </p:nvSpPr>
        <p:spPr>
          <a:xfrm>
            <a:off x="457200" y="1692275"/>
            <a:ext cx="8229600" cy="4708525"/>
          </a:xfrm>
        </p:spPr>
        <p:txBody>
          <a:bodyPr/>
          <a:lstStyle>
            <a:lvl1pPr marL="547688" indent="-411163">
              <a:buClr>
                <a:srgbClr val="1F4E35"/>
              </a:buClr>
              <a:buFont typeface="Wingdings" charset="2"/>
              <a:buChar char="u"/>
              <a:defRPr sz="4800">
                <a:solidFill>
                  <a:schemeClr val="bg1"/>
                </a:solidFill>
              </a:defRPr>
            </a:lvl1pPr>
            <a:lvl2pPr marL="868363" indent="-282575">
              <a:buClr>
                <a:srgbClr val="1F4E35"/>
              </a:buClr>
              <a:buFont typeface="Wingdings" charset="2"/>
              <a:buChar char="§"/>
              <a:defRPr sz="4000">
                <a:solidFill>
                  <a:schemeClr val="bg1"/>
                </a:solidFill>
              </a:defRPr>
            </a:lvl2pPr>
            <a:lvl3pPr marL="1133475" indent="-228600">
              <a:buClr>
                <a:srgbClr val="1F4E35"/>
              </a:buClr>
              <a:buFont typeface="Arial"/>
              <a:buChar char="•"/>
              <a:defRPr sz="2800">
                <a:solidFill>
                  <a:schemeClr val="bg1"/>
                </a:solidFill>
              </a:defRPr>
            </a:lvl3pPr>
            <a:lvl4pPr>
              <a:buClr>
                <a:srgbClr val="E2CE91"/>
              </a:buClr>
              <a:defRPr sz="2800">
                <a:solidFill>
                  <a:schemeClr val="bg1"/>
                </a:solidFill>
              </a:defRPr>
            </a:lvl4pPr>
            <a:lvl5pPr>
              <a:buClr>
                <a:srgbClr val="E2CE91"/>
              </a:buClr>
              <a:defRPr sz="28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0" y="0"/>
            <a:ext cx="9144000" cy="1524000"/>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r>
              <a:rPr lang="en-US" dirty="0"/>
              <a:t>Click to edit Master title style</a:t>
            </a:r>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lgn="r">
              <a:defRPr sz="1600">
                <a:solidFill>
                  <a:srgbClr val="A38F60"/>
                </a:solidFill>
                <a:latin typeface="Calibri" pitchFamily="34" charset="0"/>
              </a:defRPr>
            </a:lvl1pPr>
          </a:lstStyle>
          <a:p>
            <a:fld id="{7E9A16D1-F11F-4C51-89DE-DF86ACDBA25C}" type="slidenum">
              <a:rPr lang="en-US"/>
              <a:pPr/>
              <a:t>‹#›</a:t>
            </a:fld>
            <a:endParaRPr lang="en-US" dirty="0"/>
          </a:p>
        </p:txBody>
      </p:sp>
      <p:sp>
        <p:nvSpPr>
          <p:cNvPr id="1029" name="Rectangle 17"/>
          <p:cNvSpPr>
            <a:spLocks noChangeArrowheads="1"/>
          </p:cNvSpPr>
          <p:nvPr userDrawn="1"/>
        </p:nvSpPr>
        <p:spPr bwMode="auto">
          <a:xfrm>
            <a:off x="0" y="6477000"/>
            <a:ext cx="5181600" cy="276225"/>
          </a:xfrm>
          <a:prstGeom prst="rect">
            <a:avLst/>
          </a:prstGeom>
          <a:noFill/>
          <a:ln w="9525">
            <a:noFill/>
            <a:miter lim="800000"/>
            <a:headEnd/>
            <a:tailEnd/>
          </a:ln>
        </p:spPr>
        <p:txBody>
          <a:bodyPr>
            <a:spAutoFit/>
          </a:bodyPr>
          <a:lstStyle/>
          <a:p>
            <a:r>
              <a:rPr lang="en-US" sz="600" dirty="0">
                <a:solidFill>
                  <a:srgbClr val="A38F60"/>
                </a:solidFill>
              </a:rPr>
              <a:t>© 2015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solidFill>
                <a:srgbClr val="A38F60"/>
              </a:solidFill>
            </a:endParaRPr>
          </a:p>
        </p:txBody>
      </p:sp>
    </p:spTree>
  </p:cSld>
  <p:clrMap bg1="dk1" tx1="lt1" bg2="dk2" tx2="lt2" accent1="accent1" accent2="accent2" accent3="accent3" accent4="accent4" accent5="accent5" accent6="accent6" hlink="hlink" folHlink="folHlink"/>
  <p:sldLayoutIdLst>
    <p:sldLayoutId id="2147483669" r:id="rId1"/>
    <p:sldLayoutId id="2147483670" r:id="rId2"/>
  </p:sldLayoutIdLst>
  <p:hf sldNum="0" hdr="0" dt="0"/>
  <p:txStyles>
    <p:titleStyle>
      <a:lvl1pPr algn="ctr" rtl="0" eaLnBrk="0" fontAlgn="base" hangingPunct="0">
        <a:spcBef>
          <a:spcPct val="0"/>
        </a:spcBef>
        <a:spcAft>
          <a:spcPct val="0"/>
        </a:spcAft>
        <a:defRPr sz="48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Impact" pitchFamily="34" charset="0"/>
          <a:ea typeface="ＭＳ Ｐゴシック" charset="0"/>
          <a:cs typeface="+mj-cs"/>
        </a:defRPr>
      </a:lvl1pPr>
      <a:lvl2pPr algn="ctr" rtl="0" eaLnBrk="0" fontAlgn="base" hangingPunct="0">
        <a:spcBef>
          <a:spcPct val="0"/>
        </a:spcBef>
        <a:spcAft>
          <a:spcPct val="0"/>
        </a:spcAft>
        <a:defRPr sz="4800" b="1">
          <a:solidFill>
            <a:schemeClr val="tx1"/>
          </a:solidFill>
          <a:latin typeface="Impact" charset="0"/>
          <a:ea typeface="ＭＳ Ｐゴシック" charset="0"/>
        </a:defRPr>
      </a:lvl2pPr>
      <a:lvl3pPr algn="ctr" rtl="0" eaLnBrk="0" fontAlgn="base" hangingPunct="0">
        <a:spcBef>
          <a:spcPct val="0"/>
        </a:spcBef>
        <a:spcAft>
          <a:spcPct val="0"/>
        </a:spcAft>
        <a:defRPr sz="4800" b="1">
          <a:solidFill>
            <a:schemeClr val="tx1"/>
          </a:solidFill>
          <a:latin typeface="Impact" charset="0"/>
          <a:ea typeface="ＭＳ Ｐゴシック" charset="0"/>
        </a:defRPr>
      </a:lvl3pPr>
      <a:lvl4pPr algn="ctr" rtl="0" eaLnBrk="0" fontAlgn="base" hangingPunct="0">
        <a:spcBef>
          <a:spcPct val="0"/>
        </a:spcBef>
        <a:spcAft>
          <a:spcPct val="0"/>
        </a:spcAft>
        <a:defRPr sz="4800" b="1">
          <a:solidFill>
            <a:schemeClr val="tx1"/>
          </a:solidFill>
          <a:latin typeface="Impact" charset="0"/>
          <a:ea typeface="ＭＳ Ｐゴシック" charset="0"/>
        </a:defRPr>
      </a:lvl4pPr>
      <a:lvl5pPr algn="ctr" rtl="0" eaLnBrk="0" fontAlgn="base" hangingPunct="0">
        <a:spcBef>
          <a:spcPct val="0"/>
        </a:spcBef>
        <a:spcAft>
          <a:spcPct val="0"/>
        </a:spcAft>
        <a:defRPr sz="4800" b="1">
          <a:solidFill>
            <a:schemeClr val="tx1"/>
          </a:solidFill>
          <a:latin typeface="Impact" charset="0"/>
          <a:ea typeface="ＭＳ Ｐゴシック" charset="0"/>
        </a:defRPr>
      </a:lvl5pPr>
      <a:lvl6pPr marL="457200" algn="ctr" rtl="0" fontAlgn="base">
        <a:spcBef>
          <a:spcPct val="0"/>
        </a:spcBef>
        <a:spcAft>
          <a:spcPct val="0"/>
        </a:spcAft>
        <a:defRPr sz="4800" b="1">
          <a:solidFill>
            <a:schemeClr val="tx1"/>
          </a:solidFill>
          <a:latin typeface="Impact" charset="0"/>
          <a:ea typeface="ＭＳ Ｐゴシック" charset="0"/>
        </a:defRPr>
      </a:lvl6pPr>
      <a:lvl7pPr marL="914400" algn="ctr" rtl="0" fontAlgn="base">
        <a:spcBef>
          <a:spcPct val="0"/>
        </a:spcBef>
        <a:spcAft>
          <a:spcPct val="0"/>
        </a:spcAft>
        <a:defRPr sz="4800" b="1">
          <a:solidFill>
            <a:schemeClr val="tx1"/>
          </a:solidFill>
          <a:latin typeface="Impact" charset="0"/>
          <a:ea typeface="ＭＳ Ｐゴシック" charset="0"/>
        </a:defRPr>
      </a:lvl7pPr>
      <a:lvl8pPr marL="1371600" algn="ctr" rtl="0" fontAlgn="base">
        <a:spcBef>
          <a:spcPct val="0"/>
        </a:spcBef>
        <a:spcAft>
          <a:spcPct val="0"/>
        </a:spcAft>
        <a:defRPr sz="4800" b="1">
          <a:solidFill>
            <a:schemeClr val="tx1"/>
          </a:solidFill>
          <a:latin typeface="Impact" charset="0"/>
          <a:ea typeface="ＭＳ Ｐゴシック" charset="0"/>
        </a:defRPr>
      </a:lvl8pPr>
      <a:lvl9pPr marL="1828800" algn="ctr" rtl="0" fontAlgn="base">
        <a:spcBef>
          <a:spcPct val="0"/>
        </a:spcBef>
        <a:spcAft>
          <a:spcPct val="0"/>
        </a:spcAft>
        <a:defRPr sz="4800" b="1">
          <a:solidFill>
            <a:schemeClr val="tx1"/>
          </a:solidFill>
          <a:latin typeface="Impact" charset="0"/>
          <a:ea typeface="ＭＳ Ｐゴシック"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4000" kern="1200">
          <a:solidFill>
            <a:schemeClr val="tx1"/>
          </a:solidFill>
          <a:latin typeface="+mn-lt"/>
          <a:ea typeface="ＭＳ Ｐゴシック" charset="0"/>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3200" kern="1200">
          <a:solidFill>
            <a:schemeClr val="tx1"/>
          </a:solidFill>
          <a:latin typeface="+mn-lt"/>
          <a:ea typeface="ＭＳ Ｐゴシック" charset="0"/>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ＭＳ Ｐゴシック" charset="0"/>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ＭＳ Ｐゴシック" charset="0"/>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ＭＳ Ｐゴシック" charset="0"/>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419600"/>
            <a:ext cx="8001000" cy="1371600"/>
          </a:xfrm>
        </p:spPr>
        <p:txBody>
          <a:bodyPr anchor="ctr" anchorCtr="0">
            <a:noAutofit/>
          </a:bodyPr>
          <a:lstStyle/>
          <a:p>
            <a:pPr eaLnBrk="1" fontAlgn="auto" hangingPunct="1">
              <a:spcAft>
                <a:spcPts val="0"/>
              </a:spcAft>
              <a:defRPr/>
            </a:pPr>
            <a:r>
              <a:rPr lang="en-US" sz="4400" b="0" cap="small" spc="100" dirty="0">
                <a:solidFill>
                  <a:srgbClr val="FDD986"/>
                </a:solidFill>
                <a:ea typeface="+mj-ea"/>
              </a:rPr>
              <a:t>South Milwaukee Municipal Court</a:t>
            </a:r>
            <a:br>
              <a:rPr lang="en-US" sz="4400" b="0" cap="small" spc="100" dirty="0">
                <a:solidFill>
                  <a:srgbClr val="FDD986"/>
                </a:solidFill>
                <a:ea typeface="+mj-ea"/>
              </a:rPr>
            </a:br>
            <a:r>
              <a:rPr lang="en-US" sz="4400" b="0" cap="small" spc="100" dirty="0">
                <a:solidFill>
                  <a:srgbClr val="FDD986"/>
                </a:solidFill>
                <a:effectLst/>
                <a:ea typeface="+mj-ea"/>
              </a:rPr>
              <a:t>“COURT AT SCHOOL”</a:t>
            </a:r>
            <a:endParaRPr lang="en-US" b="0" cap="small" spc="100" dirty="0">
              <a:solidFill>
                <a:srgbClr val="FDD986"/>
              </a:solidFill>
              <a:ea typeface="+mj-ea"/>
            </a:endParaRPr>
          </a:p>
        </p:txBody>
      </p:sp>
      <p:pic>
        <p:nvPicPr>
          <p:cNvPr id="3088" name="Picture 1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10152" y="1546214"/>
            <a:ext cx="1908556" cy="2590800"/>
          </a:xfrm>
          <a:prstGeom prst="rect">
            <a:avLst/>
          </a:prstGeom>
          <a:noFill/>
          <a:ln w="9525">
            <a:noFill/>
            <a:miter lim="800000"/>
            <a:headEnd/>
            <a:tailEnd/>
          </a:ln>
          <a:effectLst>
            <a:outerShdw blurRad="50800" dist="38100" dir="5400000" algn="t" rotWithShape="0">
              <a:prstClr val="black">
                <a:alpha val="40000"/>
              </a:prstClr>
            </a:outerShdw>
          </a:effectLst>
        </p:spPr>
      </p:pic>
      <p:sp>
        <p:nvSpPr>
          <p:cNvPr id="3" name="TextBox 2"/>
          <p:cNvSpPr txBox="1"/>
          <p:nvPr/>
        </p:nvSpPr>
        <p:spPr>
          <a:xfrm>
            <a:off x="321438" y="605763"/>
            <a:ext cx="8919878" cy="584775"/>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3200" cap="small" dirty="0">
                <a:solidFill>
                  <a:srgbClr val="FDD986"/>
                </a:solidFill>
                <a:latin typeface="Times New Roman"/>
                <a:cs typeface="Times New Roman"/>
              </a:rPr>
              <a:t>High School</a:t>
            </a:r>
            <a:r>
              <a:rPr lang="en-US" sz="1600" cap="small" baseline="30000" dirty="0">
                <a:solidFill>
                  <a:srgbClr val="FDD986"/>
                </a:solidFill>
                <a:latin typeface="Wingdings"/>
                <a:ea typeface="Wingdings"/>
                <a:cs typeface="Wingdings"/>
                <a:sym typeface="Wingdings"/>
              </a:rPr>
              <a:t></a:t>
            </a:r>
            <a:r>
              <a:rPr lang="en-US" sz="3200" cap="small" dirty="0">
                <a:solidFill>
                  <a:srgbClr val="FDD986"/>
                </a:solidFill>
                <a:latin typeface="Times New Roman"/>
                <a:cs typeface="Times New Roman"/>
              </a:rPr>
              <a:t> Municipal Court</a:t>
            </a:r>
            <a:r>
              <a:rPr lang="en-US" sz="1600" cap="small" baseline="30000" dirty="0">
                <a:solidFill>
                  <a:srgbClr val="FDD986"/>
                </a:solidFill>
                <a:latin typeface="Wingdings"/>
                <a:ea typeface="Wingdings"/>
                <a:cs typeface="Wingdings"/>
                <a:sym typeface="Wingdings"/>
              </a:rPr>
              <a:t></a:t>
            </a:r>
            <a:r>
              <a:rPr lang="en-US" sz="3200" cap="small" dirty="0">
                <a:solidFill>
                  <a:srgbClr val="FDD986"/>
                </a:solidFill>
                <a:latin typeface="Times New Roman"/>
                <a:cs typeface="Times New Roman"/>
              </a:rPr>
              <a:t> Middle School</a:t>
            </a:r>
          </a:p>
        </p:txBody>
      </p:sp>
      <p:pic>
        <p:nvPicPr>
          <p:cNvPr id="6" name="Picture 16">
            <a:extLst>
              <a:ext uri="{FF2B5EF4-FFF2-40B4-BE49-F238E27FC236}">
                <a16:creationId xmlns:a16="http://schemas.microsoft.com/office/drawing/2014/main" xmlns="" id="{A75B1469-E790-44D6-BF7F-E2F2F413309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219700" y="1774814"/>
            <a:ext cx="2362200" cy="2362200"/>
          </a:xfrm>
          <a:prstGeom prst="rect">
            <a:avLst/>
          </a:prstGeom>
          <a:noFill/>
          <a:ln w="9525">
            <a:noFill/>
            <a:miter lim="800000"/>
            <a:headEnd/>
            <a:tailEnd/>
          </a:ln>
          <a:effectLst>
            <a:outerShdw blurRad="50800" dist="38100" dir="5400000" algn="t"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South Milwaukee Muni Court</a:t>
            </a:r>
            <a:endParaRPr lang="en-US" dirty="0">
              <a:ea typeface="+mj-ea"/>
            </a:endParaRPr>
          </a:p>
        </p:txBody>
      </p:sp>
      <p:sp>
        <p:nvSpPr>
          <p:cNvPr id="20483" name="Rectangle 3"/>
          <p:cNvSpPr>
            <a:spLocks noGrp="1" noChangeArrowheads="1"/>
          </p:cNvSpPr>
          <p:nvPr>
            <p:ph idx="1"/>
          </p:nvPr>
        </p:nvSpPr>
        <p:spPr>
          <a:xfrm>
            <a:off x="457200" y="1828800"/>
            <a:ext cx="8229600" cy="4297363"/>
          </a:xfrm>
        </p:spPr>
        <p:txBody>
          <a:bodyPr/>
          <a:lstStyle/>
          <a:p>
            <a:pPr eaLnBrk="1" hangingPunct="1"/>
            <a:r>
              <a:rPr lang="en-US" sz="3900" dirty="0">
                <a:ea typeface="ＭＳ Ｐゴシック" pitchFamily="34" charset="-128"/>
              </a:rPr>
              <a:t>Municipal Court is held in the Common Council chambers at City Hall</a:t>
            </a:r>
          </a:p>
          <a:p>
            <a:pPr eaLnBrk="1" hangingPunct="1"/>
            <a:r>
              <a:rPr lang="en-US" sz="3900" dirty="0">
                <a:ea typeface="ＭＳ Ｐゴシック" pitchFamily="34" charset="-128"/>
              </a:rPr>
              <a:t>Thursday dockets at 8:15AM, 10:00AM &amp; 12:00PM (juveniles).</a:t>
            </a:r>
          </a:p>
          <a:p>
            <a:pPr eaLnBrk="1" hangingPunct="1"/>
            <a:r>
              <a:rPr lang="en-US" altLang="ja-JP" sz="3900" dirty="0">
                <a:ea typeface="ＭＳ Ｐゴシック" pitchFamily="34" charset="-128"/>
              </a:rPr>
              <a:t>Hundreds of cases for each court date.</a:t>
            </a: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2</a:t>
            </a:fld>
            <a:endParaRPr lang="en-US" sz="1600" dirty="0">
              <a:solidFill>
                <a:srgbClr val="A38F60"/>
              </a:solidFill>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Court at School</a:t>
            </a:r>
            <a:endParaRPr lang="en-US" dirty="0">
              <a:ea typeface="+mj-ea"/>
            </a:endParaRPr>
          </a:p>
        </p:txBody>
      </p:sp>
      <p:sp>
        <p:nvSpPr>
          <p:cNvPr id="20483" name="Rectangle 3"/>
          <p:cNvSpPr>
            <a:spLocks noGrp="1" noChangeArrowheads="1"/>
          </p:cNvSpPr>
          <p:nvPr>
            <p:ph idx="1"/>
          </p:nvPr>
        </p:nvSpPr>
        <p:spPr>
          <a:xfrm>
            <a:off x="457200" y="1676400"/>
            <a:ext cx="8229600" cy="4297363"/>
          </a:xfrm>
        </p:spPr>
        <p:txBody>
          <a:bodyPr/>
          <a:lstStyle/>
          <a:p>
            <a:pPr eaLnBrk="1" hangingPunct="1"/>
            <a:r>
              <a:rPr lang="en-US" sz="3900" dirty="0">
                <a:ea typeface="ＭＳ Ｐゴシック" pitchFamily="34" charset="-128"/>
              </a:rPr>
              <a:t>SM Students are given a citation with a court date at the Middle/High schools, rather than City Hall</a:t>
            </a:r>
          </a:p>
          <a:p>
            <a:pPr eaLnBrk="1" hangingPunct="1"/>
            <a:r>
              <a:rPr lang="en-US" sz="3900" dirty="0">
                <a:ea typeface="ＭＳ Ｐゴシック" pitchFamily="34" charset="-128"/>
              </a:rPr>
              <a:t>Generally once a month during a school year, morning session at Middle School and afternoon at High School</a:t>
            </a:r>
            <a:endParaRPr lang="en-US" altLang="ja-JP" sz="39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3</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4014912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Typical Citations</a:t>
            </a:r>
            <a:endParaRPr lang="en-US" dirty="0">
              <a:ea typeface="+mj-ea"/>
            </a:endParaRPr>
          </a:p>
        </p:txBody>
      </p:sp>
      <p:sp>
        <p:nvSpPr>
          <p:cNvPr id="20483" name="Rectangle 3"/>
          <p:cNvSpPr>
            <a:spLocks noGrp="1" noChangeArrowheads="1"/>
          </p:cNvSpPr>
          <p:nvPr>
            <p:ph idx="1"/>
          </p:nvPr>
        </p:nvSpPr>
        <p:spPr>
          <a:xfrm>
            <a:off x="457200" y="1676400"/>
            <a:ext cx="8229600" cy="4297363"/>
          </a:xfrm>
        </p:spPr>
        <p:txBody>
          <a:bodyPr/>
          <a:lstStyle/>
          <a:p>
            <a:pPr eaLnBrk="1" hangingPunct="1"/>
            <a:r>
              <a:rPr lang="en-US" sz="3900" dirty="0">
                <a:ea typeface="ＭＳ Ｐゴシック" pitchFamily="34" charset="-128"/>
              </a:rPr>
              <a:t>Truancy</a:t>
            </a:r>
          </a:p>
          <a:p>
            <a:pPr eaLnBrk="1" hangingPunct="1"/>
            <a:r>
              <a:rPr lang="en-US" sz="3900" dirty="0">
                <a:ea typeface="ＭＳ Ｐゴシック" pitchFamily="34" charset="-128"/>
              </a:rPr>
              <a:t>Truancy</a:t>
            </a:r>
          </a:p>
          <a:p>
            <a:pPr eaLnBrk="1" hangingPunct="1"/>
            <a:r>
              <a:rPr lang="en-US" sz="3900" dirty="0">
                <a:ea typeface="ＭＳ Ｐゴシック" pitchFamily="34" charset="-128"/>
              </a:rPr>
              <a:t>Truancy</a:t>
            </a:r>
          </a:p>
          <a:p>
            <a:pPr eaLnBrk="1" hangingPunct="1"/>
            <a:r>
              <a:rPr lang="en-US" sz="3900" dirty="0">
                <a:ea typeface="ＭＳ Ｐゴシック" pitchFamily="34" charset="-128"/>
              </a:rPr>
              <a:t>Disorderly Conduct</a:t>
            </a:r>
          </a:p>
          <a:p>
            <a:pPr eaLnBrk="1" hangingPunct="1"/>
            <a:r>
              <a:rPr lang="en-US" sz="3900" dirty="0">
                <a:ea typeface="ＭＳ Ｐゴシック" pitchFamily="34" charset="-128"/>
              </a:rPr>
              <a:t>Possession of tobacco</a:t>
            </a:r>
          </a:p>
          <a:p>
            <a:pPr eaLnBrk="1" hangingPunct="1"/>
            <a:r>
              <a:rPr lang="en-US" altLang="ja-JP" sz="3900" dirty="0">
                <a:ea typeface="ＭＳ Ｐゴシック" pitchFamily="34" charset="-128"/>
              </a:rPr>
              <a:t>Theft</a:t>
            </a:r>
          </a:p>
          <a:p>
            <a:pPr eaLnBrk="1" hangingPunct="1"/>
            <a:endParaRPr lang="en-US" altLang="ja-JP" sz="39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4</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2996151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How it Works</a:t>
            </a:r>
            <a:endParaRPr lang="en-US" dirty="0">
              <a:ea typeface="+mj-ea"/>
            </a:endParaRPr>
          </a:p>
        </p:txBody>
      </p:sp>
      <p:sp>
        <p:nvSpPr>
          <p:cNvPr id="20483" name="Rectangle 3"/>
          <p:cNvSpPr>
            <a:spLocks noGrp="1" noChangeArrowheads="1"/>
          </p:cNvSpPr>
          <p:nvPr>
            <p:ph idx="1"/>
          </p:nvPr>
        </p:nvSpPr>
        <p:spPr>
          <a:xfrm>
            <a:off x="457200" y="1676400"/>
            <a:ext cx="8229600" cy="4816475"/>
          </a:xfrm>
        </p:spPr>
        <p:txBody>
          <a:bodyPr/>
          <a:lstStyle/>
          <a:p>
            <a:pPr eaLnBrk="1" hangingPunct="1"/>
            <a:r>
              <a:rPr lang="en-US" sz="2600" dirty="0">
                <a:ea typeface="ＭＳ Ｐゴシック" pitchFamily="34" charset="-128"/>
              </a:rPr>
              <a:t>Officers issue citations</a:t>
            </a:r>
          </a:p>
          <a:p>
            <a:pPr eaLnBrk="1" hangingPunct="1"/>
            <a:r>
              <a:rPr lang="en-US" sz="2600" dirty="0">
                <a:ea typeface="ＭＳ Ｐゴシック" pitchFamily="34" charset="-128"/>
              </a:rPr>
              <a:t>Clerk prepares docket</a:t>
            </a:r>
          </a:p>
          <a:p>
            <a:pPr eaLnBrk="1" hangingPunct="1"/>
            <a:r>
              <a:rPr lang="en-US" sz="2600" dirty="0">
                <a:ea typeface="ＭＳ Ｐゴシック" pitchFamily="34" charset="-128"/>
              </a:rPr>
              <a:t>City Attorney appears at school with school officials</a:t>
            </a:r>
          </a:p>
          <a:p>
            <a:pPr eaLnBrk="1" hangingPunct="1"/>
            <a:r>
              <a:rPr lang="en-US" altLang="ja-JP" sz="2600" dirty="0">
                <a:ea typeface="ＭＳ Ｐゴシック" pitchFamily="34" charset="-128"/>
              </a:rPr>
              <a:t>Students are called out of class to meet with City Attorney.</a:t>
            </a:r>
          </a:p>
          <a:p>
            <a:pPr lvl="1" eaLnBrk="1" hangingPunct="1"/>
            <a:r>
              <a:rPr lang="en-US" altLang="ja-JP" sz="2600" dirty="0">
                <a:ea typeface="ＭＳ Ｐゴシック" pitchFamily="34" charset="-128"/>
              </a:rPr>
              <a:t>Parents are encouraged to attend</a:t>
            </a:r>
          </a:p>
          <a:p>
            <a:pPr eaLnBrk="1" hangingPunct="1"/>
            <a:r>
              <a:rPr lang="en-US" altLang="ja-JP" sz="2600" dirty="0">
                <a:ea typeface="ＭＳ Ｐゴシック" pitchFamily="34" charset="-128"/>
              </a:rPr>
              <a:t>Cases are discussed and either resolved or set for trial</a:t>
            </a:r>
          </a:p>
          <a:p>
            <a:pPr eaLnBrk="1" hangingPunct="1"/>
            <a:r>
              <a:rPr lang="en-US" altLang="ja-JP" sz="2600" dirty="0">
                <a:ea typeface="ＭＳ Ｐゴシック" pitchFamily="34" charset="-128"/>
              </a:rPr>
              <a:t>Many first time offenders are given “hold open” dispositions, which we monitor throughout the school year.</a:t>
            </a:r>
          </a:p>
          <a:p>
            <a:pPr eaLnBrk="1" hangingPunct="1"/>
            <a:endParaRPr lang="en-US" altLang="ja-JP" sz="39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5</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1346172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Data For 2017-18 Program</a:t>
            </a:r>
            <a:endParaRPr lang="en-US" dirty="0">
              <a:ea typeface="+mj-ea"/>
            </a:endParaRPr>
          </a:p>
        </p:txBody>
      </p:sp>
      <p:sp>
        <p:nvSpPr>
          <p:cNvPr id="20483" name="Rectangle 3"/>
          <p:cNvSpPr>
            <a:spLocks noGrp="1" noChangeArrowheads="1"/>
          </p:cNvSpPr>
          <p:nvPr>
            <p:ph idx="1"/>
          </p:nvPr>
        </p:nvSpPr>
        <p:spPr>
          <a:xfrm>
            <a:off x="457200" y="1676400"/>
            <a:ext cx="8229600" cy="4297363"/>
          </a:xfrm>
        </p:spPr>
        <p:txBody>
          <a:bodyPr/>
          <a:lstStyle/>
          <a:p>
            <a:pPr eaLnBrk="1" hangingPunct="1"/>
            <a:r>
              <a:rPr lang="en-US" sz="3000" dirty="0">
                <a:ea typeface="ＭＳ Ｐゴシック" pitchFamily="34" charset="-128"/>
              </a:rPr>
              <a:t>257 Total Cases</a:t>
            </a:r>
          </a:p>
          <a:p>
            <a:pPr lvl="1" eaLnBrk="1" hangingPunct="1"/>
            <a:r>
              <a:rPr lang="en-US" sz="2200" dirty="0">
                <a:ea typeface="ＭＳ Ｐゴシック" pitchFamily="34" charset="-128"/>
              </a:rPr>
              <a:t>203 = High School</a:t>
            </a:r>
          </a:p>
          <a:p>
            <a:pPr lvl="1" eaLnBrk="1" hangingPunct="1"/>
            <a:r>
              <a:rPr lang="en-US" sz="2200" dirty="0">
                <a:ea typeface="ＭＳ Ｐゴシック" pitchFamily="34" charset="-128"/>
              </a:rPr>
              <a:t>54 = Middle School</a:t>
            </a:r>
          </a:p>
          <a:p>
            <a:pPr eaLnBrk="1" hangingPunct="1"/>
            <a:r>
              <a:rPr lang="en-US" sz="3000" dirty="0">
                <a:ea typeface="ＭＳ Ｐゴシック" pitchFamily="34" charset="-128"/>
              </a:rPr>
              <a:t>Default Rate:  </a:t>
            </a:r>
            <a:r>
              <a:rPr lang="en-US" sz="3000" dirty="0">
                <a:solidFill>
                  <a:srgbClr val="FF0000"/>
                </a:solidFill>
                <a:ea typeface="ＭＳ Ｐゴシック" pitchFamily="34" charset="-128"/>
              </a:rPr>
              <a:t>26%</a:t>
            </a:r>
          </a:p>
          <a:p>
            <a:pPr lvl="1" eaLnBrk="1" hangingPunct="1"/>
            <a:r>
              <a:rPr lang="en-US" sz="2200" dirty="0">
                <a:ea typeface="ＭＳ Ｐゴシック" pitchFamily="34" charset="-128"/>
              </a:rPr>
              <a:t>Compare to So. </a:t>
            </a:r>
            <a:r>
              <a:rPr lang="en-US" sz="2200" dirty="0" err="1">
                <a:ea typeface="ＭＳ Ｐゴシック" pitchFamily="34" charset="-128"/>
              </a:rPr>
              <a:t>Milw</a:t>
            </a:r>
            <a:r>
              <a:rPr lang="en-US" sz="2200" dirty="0">
                <a:ea typeface="ＭＳ Ｐゴシック" pitchFamily="34" charset="-128"/>
              </a:rPr>
              <a:t>. average default rate of approx. 60%</a:t>
            </a:r>
          </a:p>
          <a:p>
            <a:pPr lvl="1" eaLnBrk="1" hangingPunct="1"/>
            <a:r>
              <a:rPr lang="en-US" sz="2200" dirty="0">
                <a:ea typeface="ＭＳ Ｐゴシック" pitchFamily="34" charset="-128"/>
              </a:rPr>
              <a:t>City of Franklin average default rate approx. 40%</a:t>
            </a:r>
          </a:p>
          <a:p>
            <a:pPr eaLnBrk="1" hangingPunct="1"/>
            <a:r>
              <a:rPr lang="en-US" altLang="ja-JP" sz="3900" dirty="0">
                <a:ea typeface="ＭＳ Ｐゴシック" pitchFamily="34" charset="-128"/>
              </a:rPr>
              <a:t>One case set for trial</a:t>
            </a:r>
          </a:p>
          <a:p>
            <a:pPr lvl="1" eaLnBrk="1" hangingPunct="1"/>
            <a:r>
              <a:rPr lang="en-US" altLang="ja-JP" sz="3100" dirty="0">
                <a:ea typeface="ＭＳ Ｐゴシック" pitchFamily="34" charset="-128"/>
              </a:rPr>
              <a:t>Zero cases actually tried</a:t>
            </a: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6</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1127520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Benefits</a:t>
            </a:r>
            <a:endParaRPr lang="en-US" dirty="0">
              <a:ea typeface="+mj-ea"/>
            </a:endParaRPr>
          </a:p>
        </p:txBody>
      </p:sp>
      <p:sp>
        <p:nvSpPr>
          <p:cNvPr id="20483" name="Rectangle 3"/>
          <p:cNvSpPr>
            <a:spLocks noGrp="1" noChangeArrowheads="1"/>
          </p:cNvSpPr>
          <p:nvPr>
            <p:ph idx="1"/>
          </p:nvPr>
        </p:nvSpPr>
        <p:spPr>
          <a:xfrm>
            <a:off x="457200" y="1676400"/>
            <a:ext cx="8229600" cy="4297363"/>
          </a:xfrm>
        </p:spPr>
        <p:txBody>
          <a:bodyPr/>
          <a:lstStyle/>
          <a:p>
            <a:pPr eaLnBrk="1" hangingPunct="1"/>
            <a:r>
              <a:rPr lang="en-US" sz="3000" dirty="0">
                <a:ea typeface="ＭＳ Ｐゴシック" pitchFamily="34" charset="-128"/>
              </a:rPr>
              <a:t>Less </a:t>
            </a:r>
            <a:r>
              <a:rPr lang="en-US" sz="3000" dirty="0">
                <a:solidFill>
                  <a:srgbClr val="FF0000"/>
                </a:solidFill>
                <a:ea typeface="ＭＳ Ｐゴシック" pitchFamily="34" charset="-128"/>
              </a:rPr>
              <a:t>non-appearances</a:t>
            </a:r>
            <a:r>
              <a:rPr lang="en-US" sz="3000" dirty="0">
                <a:ea typeface="ＭＳ Ｐゴシック" pitchFamily="34" charset="-128"/>
              </a:rPr>
              <a:t> (default judgements)</a:t>
            </a:r>
          </a:p>
          <a:p>
            <a:pPr eaLnBrk="1" hangingPunct="1"/>
            <a:r>
              <a:rPr lang="en-US" sz="3000" dirty="0">
                <a:ea typeface="ＭＳ Ｐゴシック" pitchFamily="34" charset="-128"/>
              </a:rPr>
              <a:t>Much higher </a:t>
            </a:r>
            <a:r>
              <a:rPr lang="en-US" sz="3000" dirty="0">
                <a:solidFill>
                  <a:srgbClr val="FF0000"/>
                </a:solidFill>
                <a:ea typeface="ＭＳ Ｐゴシック" pitchFamily="34" charset="-128"/>
              </a:rPr>
              <a:t>engagement</a:t>
            </a:r>
            <a:r>
              <a:rPr lang="en-US" sz="3000" dirty="0">
                <a:ea typeface="ＭＳ Ｐゴシック" pitchFamily="34" charset="-128"/>
              </a:rPr>
              <a:t> with schools</a:t>
            </a:r>
          </a:p>
          <a:p>
            <a:pPr eaLnBrk="1" hangingPunct="1"/>
            <a:r>
              <a:rPr lang="en-US" sz="3000" dirty="0">
                <a:ea typeface="ＭＳ Ｐゴシック" pitchFamily="34" charset="-128"/>
              </a:rPr>
              <a:t>Greatly reducing the amount of </a:t>
            </a:r>
            <a:r>
              <a:rPr lang="en-US" sz="3000" dirty="0">
                <a:solidFill>
                  <a:srgbClr val="FF0000"/>
                </a:solidFill>
                <a:ea typeface="ＭＳ Ｐゴシック" pitchFamily="34" charset="-128"/>
              </a:rPr>
              <a:t>class time </a:t>
            </a:r>
            <a:r>
              <a:rPr lang="en-US" sz="3000" dirty="0">
                <a:ea typeface="ＭＳ Ｐゴシック" pitchFamily="34" charset="-128"/>
              </a:rPr>
              <a:t>missed</a:t>
            </a:r>
          </a:p>
          <a:p>
            <a:pPr eaLnBrk="1" hangingPunct="1"/>
            <a:r>
              <a:rPr lang="en-US" altLang="ja-JP" sz="3000" dirty="0">
                <a:ea typeface="ＭＳ Ｐゴシック" pitchFamily="34" charset="-128"/>
              </a:rPr>
              <a:t>Greatly reducing the amount of juveniles </a:t>
            </a:r>
            <a:r>
              <a:rPr lang="en-US" altLang="ja-JP" sz="3000" dirty="0">
                <a:solidFill>
                  <a:srgbClr val="FF0000"/>
                </a:solidFill>
                <a:ea typeface="ＭＳ Ｐゴシック" pitchFamily="34" charset="-128"/>
              </a:rPr>
              <a:t>loitering</a:t>
            </a:r>
            <a:r>
              <a:rPr lang="en-US" altLang="ja-JP" sz="3000" dirty="0">
                <a:ea typeface="ＭＳ Ｐゴシック" pitchFamily="34" charset="-128"/>
              </a:rPr>
              <a:t> at City Hall during the day</a:t>
            </a:r>
          </a:p>
          <a:p>
            <a:pPr eaLnBrk="1" hangingPunct="1"/>
            <a:endParaRPr lang="en-US" altLang="ja-JP" sz="39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7</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2325443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Benefits</a:t>
            </a:r>
            <a:endParaRPr lang="en-US" dirty="0">
              <a:ea typeface="+mj-ea"/>
            </a:endParaRPr>
          </a:p>
        </p:txBody>
      </p:sp>
      <p:sp>
        <p:nvSpPr>
          <p:cNvPr id="20483" name="Rectangle 3"/>
          <p:cNvSpPr>
            <a:spLocks noGrp="1" noChangeArrowheads="1"/>
          </p:cNvSpPr>
          <p:nvPr>
            <p:ph idx="1"/>
          </p:nvPr>
        </p:nvSpPr>
        <p:spPr>
          <a:xfrm>
            <a:off x="457200" y="1676400"/>
            <a:ext cx="8229600" cy="4297363"/>
          </a:xfrm>
        </p:spPr>
        <p:txBody>
          <a:bodyPr/>
          <a:lstStyle/>
          <a:p>
            <a:pPr lvl="1" eaLnBrk="1" hangingPunct="1"/>
            <a:r>
              <a:rPr lang="en-US" sz="2500" dirty="0">
                <a:ea typeface="ＭＳ Ｐゴシック" pitchFamily="34" charset="-128"/>
              </a:rPr>
              <a:t>Less Default Judgments (no-shows)</a:t>
            </a:r>
          </a:p>
          <a:p>
            <a:pPr lvl="1" eaLnBrk="1" hangingPunct="1"/>
            <a:r>
              <a:rPr lang="en-US" sz="2500" dirty="0">
                <a:ea typeface="ＭＳ Ｐゴシック" pitchFamily="34" charset="-128"/>
              </a:rPr>
              <a:t>Significantly higher </a:t>
            </a:r>
            <a:r>
              <a:rPr lang="en-US" sz="2500" u="sng" dirty="0">
                <a:solidFill>
                  <a:srgbClr val="FF0000"/>
                </a:solidFill>
                <a:ea typeface="ＭＳ Ｐゴシック" pitchFamily="34" charset="-128"/>
              </a:rPr>
              <a:t>participation</a:t>
            </a:r>
            <a:r>
              <a:rPr lang="en-US" sz="2500" dirty="0">
                <a:ea typeface="ＭＳ Ｐゴシック" pitchFamily="34" charset="-128"/>
              </a:rPr>
              <a:t> rate</a:t>
            </a:r>
          </a:p>
          <a:p>
            <a:pPr lvl="1" eaLnBrk="1" hangingPunct="1"/>
            <a:r>
              <a:rPr lang="en-US" sz="2500" dirty="0">
                <a:ea typeface="ＭＳ Ｐゴシック" pitchFamily="34" charset="-128"/>
              </a:rPr>
              <a:t>When a default</a:t>
            </a:r>
            <a:r>
              <a:rPr lang="en-US" sz="2500" dirty="0">
                <a:solidFill>
                  <a:srgbClr val="FF0000"/>
                </a:solidFill>
                <a:ea typeface="ＭＳ Ｐゴシック" pitchFamily="34" charset="-128"/>
              </a:rPr>
              <a:t> </a:t>
            </a:r>
            <a:r>
              <a:rPr lang="en-US" sz="2500" dirty="0">
                <a:ea typeface="ＭＳ Ｐゴシック" pitchFamily="34" charset="-128"/>
              </a:rPr>
              <a:t>occurs, one of the following happens:</a:t>
            </a:r>
          </a:p>
          <a:p>
            <a:pPr marL="1362075" lvl="2" indent="-457200" eaLnBrk="1" hangingPunct="1">
              <a:buFont typeface="+mj-lt"/>
              <a:buAutoNum type="arabicPeriod"/>
            </a:pPr>
            <a:r>
              <a:rPr lang="en-US" sz="2000" dirty="0">
                <a:ea typeface="ＭＳ Ｐゴシック" pitchFamily="34" charset="-128"/>
              </a:rPr>
              <a:t>Motion to re-open, taking up court time and creating extra work for judge and court staff</a:t>
            </a:r>
          </a:p>
          <a:p>
            <a:pPr marL="1362075" lvl="2" indent="-457200" eaLnBrk="1" hangingPunct="1">
              <a:buFont typeface="+mj-lt"/>
              <a:buAutoNum type="arabicPeriod"/>
            </a:pPr>
            <a:r>
              <a:rPr lang="en-US" sz="2000" dirty="0">
                <a:ea typeface="ＭＳ Ｐゴシック" pitchFamily="34" charset="-128"/>
              </a:rPr>
              <a:t>Student carries judgment until age 16 and can’t get driver’s license, then tries to re-open</a:t>
            </a:r>
          </a:p>
          <a:p>
            <a:pPr marL="1362075" lvl="2" indent="-457200" eaLnBrk="1" hangingPunct="1">
              <a:buFont typeface="+mj-lt"/>
              <a:buAutoNum type="arabicPeriod"/>
            </a:pPr>
            <a:r>
              <a:rPr lang="en-US" sz="2000" dirty="0">
                <a:ea typeface="ＭＳ Ｐゴシック" pitchFamily="34" charset="-128"/>
              </a:rPr>
              <a:t>Student pays default judgment (rare)</a:t>
            </a:r>
          </a:p>
          <a:p>
            <a:pPr marL="1362075" lvl="2" indent="-457200" eaLnBrk="1" hangingPunct="1">
              <a:buFont typeface="+mj-lt"/>
              <a:buAutoNum type="arabicPeriod"/>
            </a:pPr>
            <a:r>
              <a:rPr lang="en-US" sz="2000" dirty="0">
                <a:ea typeface="ＭＳ Ｐゴシック" pitchFamily="34" charset="-128"/>
              </a:rPr>
              <a:t>Extremely limited court/school intervention to correct student’s behavior</a:t>
            </a:r>
          </a:p>
          <a:p>
            <a:pPr eaLnBrk="1" hangingPunct="1"/>
            <a:endParaRPr lang="en-US" altLang="ja-JP" sz="39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8</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4046804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Benefits</a:t>
            </a:r>
            <a:endParaRPr lang="en-US" dirty="0">
              <a:ea typeface="+mj-ea"/>
            </a:endParaRPr>
          </a:p>
        </p:txBody>
      </p:sp>
      <p:sp>
        <p:nvSpPr>
          <p:cNvPr id="20483" name="Rectangle 3"/>
          <p:cNvSpPr>
            <a:spLocks noGrp="1" noChangeArrowheads="1"/>
          </p:cNvSpPr>
          <p:nvPr>
            <p:ph idx="1"/>
          </p:nvPr>
        </p:nvSpPr>
        <p:spPr>
          <a:xfrm>
            <a:off x="457200" y="1676400"/>
            <a:ext cx="8229600" cy="4297363"/>
          </a:xfrm>
        </p:spPr>
        <p:txBody>
          <a:bodyPr/>
          <a:lstStyle/>
          <a:p>
            <a:pPr eaLnBrk="1" hangingPunct="1"/>
            <a:r>
              <a:rPr lang="en-US" sz="3000" dirty="0">
                <a:ea typeface="ＭＳ Ｐゴシック" pitchFamily="34" charset="-128"/>
              </a:rPr>
              <a:t>Higher </a:t>
            </a:r>
            <a:r>
              <a:rPr lang="en-US" sz="3000" u="sng" dirty="0">
                <a:solidFill>
                  <a:srgbClr val="FF0000"/>
                </a:solidFill>
                <a:ea typeface="ＭＳ Ｐゴシック" pitchFamily="34" charset="-128"/>
              </a:rPr>
              <a:t>engagement</a:t>
            </a:r>
            <a:r>
              <a:rPr lang="en-US" sz="3000" dirty="0">
                <a:ea typeface="ＭＳ Ｐゴシック" pitchFamily="34" charset="-128"/>
              </a:rPr>
              <a:t> with schools</a:t>
            </a:r>
          </a:p>
          <a:p>
            <a:pPr lvl="1" eaLnBrk="1" hangingPunct="1"/>
            <a:r>
              <a:rPr lang="en-US" sz="2200" dirty="0">
                <a:ea typeface="ＭＳ Ｐゴシック" pitchFamily="34" charset="-128"/>
              </a:rPr>
              <a:t>No need to have school officials attend court and wait until one of their students’ case is called</a:t>
            </a:r>
          </a:p>
          <a:p>
            <a:pPr lvl="1" eaLnBrk="1" hangingPunct="1"/>
            <a:r>
              <a:rPr lang="en-US" sz="2200" dirty="0">
                <a:ea typeface="ＭＳ Ｐゴシック" pitchFamily="34" charset="-128"/>
              </a:rPr>
              <a:t>Sometimes school representatives are there but student is a no-show…Waste of Time</a:t>
            </a:r>
          </a:p>
          <a:p>
            <a:pPr lvl="1" eaLnBrk="1" hangingPunct="1"/>
            <a:r>
              <a:rPr lang="en-US" sz="2200" dirty="0">
                <a:ea typeface="ＭＳ Ｐゴシック" pitchFamily="34" charset="-128"/>
              </a:rPr>
              <a:t>Prior System:  If student does not contest, they meet with Judge.  If student pleads not guilty, they meet with City Attorney.  This happens simultaneously, resulting in school officials too often miss out on a student’s case.</a:t>
            </a:r>
          </a:p>
          <a:p>
            <a:pPr eaLnBrk="1" hangingPunct="1"/>
            <a:endParaRPr lang="en-US" altLang="ja-JP" sz="39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9</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40997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Benefits</a:t>
            </a:r>
            <a:endParaRPr lang="en-US" dirty="0">
              <a:ea typeface="+mj-ea"/>
            </a:endParaRPr>
          </a:p>
        </p:txBody>
      </p:sp>
      <p:sp>
        <p:nvSpPr>
          <p:cNvPr id="20483" name="Rectangle 3"/>
          <p:cNvSpPr>
            <a:spLocks noGrp="1" noChangeArrowheads="1"/>
          </p:cNvSpPr>
          <p:nvPr>
            <p:ph idx="1"/>
          </p:nvPr>
        </p:nvSpPr>
        <p:spPr>
          <a:xfrm>
            <a:off x="457200" y="1676400"/>
            <a:ext cx="8229600" cy="4297363"/>
          </a:xfrm>
        </p:spPr>
        <p:txBody>
          <a:bodyPr/>
          <a:lstStyle/>
          <a:p>
            <a:pPr eaLnBrk="1" hangingPunct="1"/>
            <a:r>
              <a:rPr lang="en-US" sz="3000" dirty="0">
                <a:ea typeface="ＭＳ Ｐゴシック" pitchFamily="34" charset="-128"/>
              </a:rPr>
              <a:t>Greatly </a:t>
            </a:r>
            <a:r>
              <a:rPr lang="en-US" sz="3000" u="sng" dirty="0">
                <a:solidFill>
                  <a:srgbClr val="FF0000"/>
                </a:solidFill>
                <a:ea typeface="ＭＳ Ｐゴシック" pitchFamily="34" charset="-128"/>
              </a:rPr>
              <a:t>reducing</a:t>
            </a:r>
            <a:r>
              <a:rPr lang="en-US" sz="3000" dirty="0">
                <a:ea typeface="ＭＳ Ｐゴシック" pitchFamily="34" charset="-128"/>
              </a:rPr>
              <a:t> the amount of class time missed</a:t>
            </a:r>
          </a:p>
          <a:p>
            <a:pPr lvl="1" eaLnBrk="1" hangingPunct="1"/>
            <a:r>
              <a:rPr lang="en-US" sz="2200" dirty="0">
                <a:ea typeface="ＭＳ Ｐゴシック" pitchFamily="34" charset="-128"/>
              </a:rPr>
              <a:t>Student is called out of class shortly before it is their time to meet with City Attorney</a:t>
            </a:r>
          </a:p>
          <a:p>
            <a:pPr lvl="1" eaLnBrk="1" hangingPunct="1"/>
            <a:r>
              <a:rPr lang="en-US" sz="2200" dirty="0">
                <a:ea typeface="ＭＳ Ｐゴシック" pitchFamily="34" charset="-128"/>
              </a:rPr>
              <a:t>Compare to showing up to court and waiting for their case to be called.</a:t>
            </a:r>
          </a:p>
          <a:p>
            <a:pPr lvl="1" eaLnBrk="1" hangingPunct="1"/>
            <a:r>
              <a:rPr lang="en-US" sz="2200" dirty="0">
                <a:ea typeface="ＭＳ Ｐゴシック" pitchFamily="34" charset="-128"/>
              </a:rPr>
              <a:t>Current program takes no more than </a:t>
            </a:r>
            <a:r>
              <a:rPr lang="en-US" sz="2200" dirty="0">
                <a:solidFill>
                  <a:srgbClr val="FF0000"/>
                </a:solidFill>
                <a:ea typeface="ＭＳ Ｐゴシック" pitchFamily="34" charset="-128"/>
              </a:rPr>
              <a:t>30 minutes </a:t>
            </a:r>
            <a:r>
              <a:rPr lang="en-US" sz="2200" dirty="0">
                <a:ea typeface="ＭＳ Ｐゴシック" pitchFamily="34" charset="-128"/>
              </a:rPr>
              <a:t>(at the extreme high end) out of a student’s day versus minimum missing a half day of school</a:t>
            </a:r>
          </a:p>
          <a:p>
            <a:pPr eaLnBrk="1" hangingPunct="1"/>
            <a:endParaRPr lang="en-US" altLang="ja-JP" sz="39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10</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252091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Benefits</a:t>
            </a:r>
            <a:endParaRPr lang="en-US" dirty="0">
              <a:ea typeface="+mj-ea"/>
            </a:endParaRPr>
          </a:p>
        </p:txBody>
      </p:sp>
      <p:sp>
        <p:nvSpPr>
          <p:cNvPr id="20483" name="Rectangle 3"/>
          <p:cNvSpPr>
            <a:spLocks noGrp="1" noChangeArrowheads="1"/>
          </p:cNvSpPr>
          <p:nvPr>
            <p:ph idx="1"/>
          </p:nvPr>
        </p:nvSpPr>
        <p:spPr>
          <a:xfrm>
            <a:off x="457200" y="1676400"/>
            <a:ext cx="8229600" cy="4816475"/>
          </a:xfrm>
        </p:spPr>
        <p:txBody>
          <a:bodyPr/>
          <a:lstStyle/>
          <a:p>
            <a:pPr eaLnBrk="1" hangingPunct="1"/>
            <a:r>
              <a:rPr lang="en-US" altLang="ja-JP" sz="3000" dirty="0">
                <a:ea typeface="ＭＳ Ｐゴシック" pitchFamily="34" charset="-128"/>
              </a:rPr>
              <a:t>Greatly reducing the amount of juveniles loitering at City Hall during the day</a:t>
            </a:r>
          </a:p>
          <a:p>
            <a:pPr lvl="1" eaLnBrk="1" hangingPunct="1"/>
            <a:r>
              <a:rPr lang="en-US" altLang="ja-JP" sz="3100" dirty="0">
                <a:ea typeface="ＭＳ Ｐゴシック" pitchFamily="34" charset="-128"/>
              </a:rPr>
              <a:t>Prior complaints of teenagers </a:t>
            </a:r>
            <a:r>
              <a:rPr lang="en-US" altLang="ja-JP" sz="3100" dirty="0">
                <a:solidFill>
                  <a:srgbClr val="FF0000"/>
                </a:solidFill>
                <a:ea typeface="ＭＳ Ｐゴシック" pitchFamily="34" charset="-128"/>
              </a:rPr>
              <a:t>lingering</a:t>
            </a:r>
            <a:r>
              <a:rPr lang="en-US" altLang="ja-JP" sz="3100" dirty="0">
                <a:ea typeface="ＭＳ Ｐゴシック" pitchFamily="34" charset="-128"/>
              </a:rPr>
              <a:t> in and around City Hall, in no rush to hurry back to class.</a:t>
            </a:r>
          </a:p>
          <a:p>
            <a:pPr lvl="1" eaLnBrk="1" hangingPunct="1"/>
            <a:r>
              <a:rPr lang="en-US" altLang="ja-JP" sz="3100" dirty="0">
                <a:ea typeface="ＭＳ Ｐゴシック" pitchFamily="34" charset="-128"/>
              </a:rPr>
              <a:t>One court date would be anywhere from 30-50 juvenile defendants</a:t>
            </a:r>
          </a:p>
          <a:p>
            <a:pPr lvl="1" eaLnBrk="1" hangingPunct="1"/>
            <a:r>
              <a:rPr lang="en-US" altLang="ja-JP" sz="3100" dirty="0">
                <a:ea typeface="ＭＳ Ｐゴシック" pitchFamily="34" charset="-128"/>
              </a:rPr>
              <a:t>Compare:  Last (City Hall) juvenile docket consisted of </a:t>
            </a:r>
            <a:r>
              <a:rPr lang="en-US" altLang="ja-JP" sz="3100" dirty="0">
                <a:solidFill>
                  <a:srgbClr val="FF0000"/>
                </a:solidFill>
                <a:ea typeface="ＭＳ Ｐゴシック" pitchFamily="34" charset="-128"/>
              </a:rPr>
              <a:t>four</a:t>
            </a:r>
            <a:r>
              <a:rPr lang="en-US" altLang="ja-JP" sz="3100" dirty="0">
                <a:ea typeface="ＭＳ Ｐゴシック" pitchFamily="34" charset="-128"/>
              </a:rPr>
              <a:t> defendants.</a:t>
            </a: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11</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153909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Final Thoughts</a:t>
            </a:r>
            <a:endParaRPr lang="en-US" dirty="0">
              <a:ea typeface="+mj-ea"/>
            </a:endParaRPr>
          </a:p>
        </p:txBody>
      </p:sp>
      <p:sp>
        <p:nvSpPr>
          <p:cNvPr id="20483" name="Rectangle 3"/>
          <p:cNvSpPr>
            <a:spLocks noGrp="1" noChangeArrowheads="1"/>
          </p:cNvSpPr>
          <p:nvPr>
            <p:ph idx="1"/>
          </p:nvPr>
        </p:nvSpPr>
        <p:spPr>
          <a:xfrm>
            <a:off x="457200" y="1219200"/>
            <a:ext cx="8229600" cy="5105400"/>
          </a:xfrm>
        </p:spPr>
        <p:txBody>
          <a:bodyPr/>
          <a:lstStyle/>
          <a:p>
            <a:pPr eaLnBrk="1" hangingPunct="1"/>
            <a:endParaRPr lang="en-US" altLang="ja-JP" sz="2000" dirty="0">
              <a:ea typeface="ＭＳ Ｐゴシック" pitchFamily="34" charset="-128"/>
            </a:endParaRPr>
          </a:p>
          <a:p>
            <a:pPr marL="136525" indent="0" eaLnBrk="1" hangingPunct="1">
              <a:buNone/>
            </a:pPr>
            <a:r>
              <a:rPr lang="en-US" altLang="ja-JP" sz="2400" b="1" u="sng" dirty="0">
                <a:ea typeface="ＭＳ Ｐゴシック" pitchFamily="34" charset="-128"/>
              </a:rPr>
              <a:t>Municipal Court Perspective:</a:t>
            </a:r>
          </a:p>
          <a:p>
            <a:pPr eaLnBrk="1" hangingPunct="1"/>
            <a:endParaRPr lang="en-US" altLang="ja-JP" sz="2000" dirty="0">
              <a:ea typeface="ＭＳ Ｐゴシック" pitchFamily="34" charset="-128"/>
            </a:endParaRPr>
          </a:p>
          <a:p>
            <a:pPr eaLnBrk="1" hangingPunct="1"/>
            <a:r>
              <a:rPr lang="en-US" altLang="ja-JP" sz="2000" dirty="0">
                <a:ea typeface="ＭＳ Ｐゴシック" pitchFamily="34" charset="-128"/>
              </a:rPr>
              <a:t>“I think it’s a better system.  I like that the students are missing a lot less class with this program rather than sitting in court all day”  </a:t>
            </a:r>
            <a:r>
              <a:rPr lang="en-US" altLang="ja-JP" sz="2000" dirty="0">
                <a:solidFill>
                  <a:srgbClr val="FF0000"/>
                </a:solidFill>
                <a:ea typeface="ＭＳ Ｐゴシック" pitchFamily="34" charset="-128"/>
              </a:rPr>
              <a:t>Judge </a:t>
            </a:r>
            <a:r>
              <a:rPr lang="en-US" altLang="ja-JP" sz="2000" dirty="0" err="1">
                <a:solidFill>
                  <a:srgbClr val="FF0000"/>
                </a:solidFill>
                <a:ea typeface="ＭＳ Ｐゴシック" pitchFamily="34" charset="-128"/>
              </a:rPr>
              <a:t>Fenger</a:t>
            </a:r>
            <a:endParaRPr lang="en-US" altLang="ja-JP" sz="2000" dirty="0">
              <a:solidFill>
                <a:srgbClr val="FF0000"/>
              </a:solidFill>
              <a:ea typeface="ＭＳ Ｐゴシック" pitchFamily="34" charset="-128"/>
            </a:endParaRPr>
          </a:p>
          <a:p>
            <a:pPr eaLnBrk="1" hangingPunct="1"/>
            <a:endParaRPr lang="en-US" altLang="ja-JP" sz="2000" dirty="0">
              <a:ea typeface="ＭＳ Ｐゴシック" pitchFamily="34" charset="-128"/>
            </a:endParaRPr>
          </a:p>
          <a:p>
            <a:pPr eaLnBrk="1" hangingPunct="1"/>
            <a:r>
              <a:rPr lang="en-US" altLang="ja-JP" sz="2000" dirty="0">
                <a:ea typeface="ＭＳ Ｐゴシック" pitchFamily="34" charset="-128"/>
              </a:rPr>
              <a:t>“Absolutely wonderful.  The way we now handle juvenile cases should be a model for all communities”  - </a:t>
            </a:r>
            <a:r>
              <a:rPr lang="en-US" altLang="ja-JP" sz="2000" dirty="0">
                <a:solidFill>
                  <a:srgbClr val="FF0000"/>
                </a:solidFill>
                <a:ea typeface="ＭＳ Ｐゴシック" pitchFamily="34" charset="-128"/>
              </a:rPr>
              <a:t>Betsy </a:t>
            </a:r>
            <a:r>
              <a:rPr lang="en-US" altLang="ja-JP" sz="2000" dirty="0" err="1">
                <a:solidFill>
                  <a:srgbClr val="FF0000"/>
                </a:solidFill>
                <a:ea typeface="ＭＳ Ｐゴシック" pitchFamily="34" charset="-128"/>
              </a:rPr>
              <a:t>Milow</a:t>
            </a:r>
            <a:r>
              <a:rPr lang="en-US" altLang="ja-JP" sz="2000" dirty="0">
                <a:solidFill>
                  <a:srgbClr val="FF0000"/>
                </a:solidFill>
                <a:ea typeface="ＭＳ Ｐゴシック" pitchFamily="34" charset="-128"/>
              </a:rPr>
              <a:t>, Municipal Court Clerk.</a:t>
            </a: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12</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107341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Final Thoughts</a:t>
            </a:r>
            <a:endParaRPr lang="en-US" dirty="0">
              <a:ea typeface="+mj-ea"/>
            </a:endParaRPr>
          </a:p>
        </p:txBody>
      </p:sp>
      <p:sp>
        <p:nvSpPr>
          <p:cNvPr id="20483" name="Rectangle 3"/>
          <p:cNvSpPr>
            <a:spLocks noGrp="1" noChangeArrowheads="1"/>
          </p:cNvSpPr>
          <p:nvPr>
            <p:ph idx="1"/>
          </p:nvPr>
        </p:nvSpPr>
        <p:spPr>
          <a:xfrm>
            <a:off x="457200" y="1219200"/>
            <a:ext cx="8229600" cy="5105400"/>
          </a:xfrm>
        </p:spPr>
        <p:txBody>
          <a:bodyPr/>
          <a:lstStyle/>
          <a:p>
            <a:pPr eaLnBrk="1" hangingPunct="1"/>
            <a:endParaRPr lang="en-US" altLang="ja-JP" sz="2000" dirty="0">
              <a:ea typeface="ＭＳ Ｐゴシック" pitchFamily="34" charset="-128"/>
            </a:endParaRPr>
          </a:p>
          <a:p>
            <a:pPr marL="136525" indent="0" eaLnBrk="1" hangingPunct="1">
              <a:buNone/>
            </a:pPr>
            <a:r>
              <a:rPr lang="en-US" altLang="ja-JP" sz="2400" b="1" u="sng" dirty="0">
                <a:ea typeface="ＭＳ Ｐゴシック" pitchFamily="34" charset="-128"/>
              </a:rPr>
              <a:t>South Milwaukee Police Dept. Perspective:</a:t>
            </a:r>
          </a:p>
          <a:p>
            <a:pPr eaLnBrk="1" hangingPunct="1"/>
            <a:r>
              <a:rPr lang="en-US" altLang="ja-JP" sz="2000" dirty="0">
                <a:ea typeface="ＭＳ Ｐゴシック" pitchFamily="34" charset="-128"/>
              </a:rPr>
              <a:t>“</a:t>
            </a:r>
            <a:r>
              <a:rPr lang="en-US" sz="2000" dirty="0"/>
              <a:t>I think the program of having Court at School is very beneficial to the students. They are already in school(or most of them are), and don't have to miss a 1/2 day or more, by sitting in the municipal courtroom, and waiting for their case to be called. Instead, they are in school, and get called out of class, when the court is ready for them, which means they miss less class time. Same applies to the Associate Principals. Also, JJ and I are the officers that write the tickets, and are typically nearby should there be any questions for us regarding any case.</a:t>
            </a:r>
            <a:r>
              <a:rPr lang="en-US" altLang="ja-JP" sz="2000" dirty="0">
                <a:ea typeface="ＭＳ Ｐゴシック" pitchFamily="34" charset="-128"/>
              </a:rPr>
              <a:t>”  - </a:t>
            </a:r>
            <a:r>
              <a:rPr lang="en-US" altLang="ja-JP" sz="2000" dirty="0">
                <a:solidFill>
                  <a:srgbClr val="FF0000"/>
                </a:solidFill>
                <a:ea typeface="ＭＳ Ｐゴシック" pitchFamily="34" charset="-128"/>
              </a:rPr>
              <a:t>Officer Kozlowski, Student Resource Officer, South Milwaukee High School</a:t>
            </a:r>
          </a:p>
          <a:p>
            <a:pPr eaLnBrk="1" hangingPunct="1"/>
            <a:endParaRPr lang="en-US" altLang="ja-JP" sz="2000" dirty="0">
              <a:ea typeface="ＭＳ Ｐゴシック" pitchFamily="34" charset="-128"/>
            </a:endParaRPr>
          </a:p>
          <a:p>
            <a:pPr eaLnBrk="1" hangingPunct="1"/>
            <a:r>
              <a:rPr lang="en-US" altLang="ja-JP" sz="2000" dirty="0">
                <a:ea typeface="ＭＳ Ｐゴシック" pitchFamily="34" charset="-128"/>
              </a:rPr>
              <a:t>“It makes a lot of sense to have a program like this.  It is more efficient and the benefits are great.”  -</a:t>
            </a:r>
            <a:r>
              <a:rPr lang="en-US" altLang="ja-JP" sz="2000" dirty="0">
                <a:solidFill>
                  <a:srgbClr val="FF0000"/>
                </a:solidFill>
                <a:ea typeface="ＭＳ Ｐゴシック" pitchFamily="34" charset="-128"/>
              </a:rPr>
              <a:t>Chief Jessup</a:t>
            </a: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13</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2320358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Final Thoughts</a:t>
            </a:r>
            <a:endParaRPr lang="en-US" dirty="0">
              <a:ea typeface="+mj-ea"/>
            </a:endParaRPr>
          </a:p>
        </p:txBody>
      </p:sp>
      <p:sp>
        <p:nvSpPr>
          <p:cNvPr id="20483" name="Rectangle 3"/>
          <p:cNvSpPr>
            <a:spLocks noGrp="1" noChangeArrowheads="1"/>
          </p:cNvSpPr>
          <p:nvPr>
            <p:ph idx="1"/>
          </p:nvPr>
        </p:nvSpPr>
        <p:spPr>
          <a:xfrm>
            <a:off x="457200" y="1219200"/>
            <a:ext cx="8229600" cy="5105400"/>
          </a:xfrm>
        </p:spPr>
        <p:txBody>
          <a:bodyPr/>
          <a:lstStyle/>
          <a:p>
            <a:pPr eaLnBrk="1" hangingPunct="1"/>
            <a:endParaRPr lang="en-US" altLang="ja-JP" sz="2000" dirty="0">
              <a:ea typeface="ＭＳ Ｐゴシック" pitchFamily="34" charset="-128"/>
            </a:endParaRPr>
          </a:p>
          <a:p>
            <a:pPr marL="136525" indent="0" eaLnBrk="1" hangingPunct="1">
              <a:buNone/>
            </a:pPr>
            <a:r>
              <a:rPr lang="en-US" altLang="ja-JP" sz="2400" b="1" u="sng" dirty="0">
                <a:ea typeface="ＭＳ Ｐゴシック" pitchFamily="34" charset="-128"/>
              </a:rPr>
              <a:t>CITY HALL Perspective:</a:t>
            </a:r>
          </a:p>
          <a:p>
            <a:pPr eaLnBrk="1" hangingPunct="1"/>
            <a:r>
              <a:rPr lang="en-US" altLang="ja-JP" sz="1700" dirty="0">
                <a:ea typeface="ＭＳ Ｐゴシック" pitchFamily="34" charset="-128"/>
              </a:rPr>
              <a:t>“</a:t>
            </a:r>
            <a:r>
              <a:rPr lang="en-US" sz="1700" dirty="0"/>
              <a:t>YES!  There is a remarkable difference in the number of teenagers in the building on court day.  It is also much quieter although some of the language and interaction between the kids and their parents was at time quite amusing. (Not!) In addition, the halls, counters and bathrooms are much cleaner without these families in the building on court day.</a:t>
            </a:r>
            <a:r>
              <a:rPr lang="en-US" altLang="ja-JP" sz="1700" dirty="0">
                <a:ea typeface="ＭＳ Ｐゴシック" pitchFamily="34" charset="-128"/>
              </a:rPr>
              <a:t>”  - </a:t>
            </a:r>
            <a:r>
              <a:rPr lang="en-US" altLang="ja-JP" sz="1700" dirty="0">
                <a:solidFill>
                  <a:srgbClr val="FF0000"/>
                </a:solidFill>
                <a:ea typeface="ＭＳ Ｐゴシック" pitchFamily="34" charset="-128"/>
              </a:rPr>
              <a:t>Jean P.</a:t>
            </a:r>
          </a:p>
          <a:p>
            <a:pPr eaLnBrk="1" hangingPunct="1"/>
            <a:endParaRPr lang="en-US" altLang="ja-JP" sz="1700" dirty="0">
              <a:ea typeface="ＭＳ Ｐゴシック" pitchFamily="34" charset="-128"/>
            </a:endParaRPr>
          </a:p>
          <a:p>
            <a:pPr eaLnBrk="1" hangingPunct="1"/>
            <a:r>
              <a:rPr lang="en-US" altLang="ja-JP" sz="1700" dirty="0">
                <a:ea typeface="ＭＳ Ｐゴシック" pitchFamily="34" charset="-128"/>
              </a:rPr>
              <a:t>“There’s a lot less loitering by parents and groups certainly since the </a:t>
            </a:r>
            <a:r>
              <a:rPr lang="en-US" altLang="ja-JP" sz="1700" dirty="0" err="1">
                <a:ea typeface="ＭＳ Ｐゴシック" pitchFamily="34" charset="-128"/>
              </a:rPr>
              <a:t>juvi</a:t>
            </a:r>
            <a:r>
              <a:rPr lang="en-US" altLang="ja-JP" sz="1700" dirty="0">
                <a:ea typeface="ＭＳ Ｐゴシック" pitchFamily="34" charset="-128"/>
              </a:rPr>
              <a:t>[</a:t>
            </a:r>
            <a:r>
              <a:rPr lang="en-US" altLang="ja-JP" sz="1700" dirty="0" err="1">
                <a:ea typeface="ＭＳ Ｐゴシック" pitchFamily="34" charset="-128"/>
              </a:rPr>
              <a:t>nile</a:t>
            </a:r>
            <a:r>
              <a:rPr lang="en-US" altLang="ja-JP" sz="1700" dirty="0">
                <a:ea typeface="ＭＳ Ｐゴシック" pitchFamily="34" charset="-128"/>
              </a:rPr>
              <a:t>] court [program] began.”  -</a:t>
            </a:r>
            <a:r>
              <a:rPr lang="en-US" altLang="ja-JP" sz="1700" dirty="0">
                <a:solidFill>
                  <a:srgbClr val="FF0000"/>
                </a:solidFill>
                <a:ea typeface="ＭＳ Ｐゴシック" pitchFamily="34" charset="-128"/>
              </a:rPr>
              <a:t>Kyle V.</a:t>
            </a:r>
          </a:p>
          <a:p>
            <a:pPr eaLnBrk="1" hangingPunct="1"/>
            <a:endParaRPr lang="en-US" altLang="ja-JP" sz="1700" dirty="0">
              <a:ea typeface="ＭＳ Ｐゴシック" pitchFamily="34" charset="-128"/>
            </a:endParaRPr>
          </a:p>
          <a:p>
            <a:pPr eaLnBrk="1" hangingPunct="1"/>
            <a:r>
              <a:rPr lang="en-US" altLang="ja-JP" sz="1700" dirty="0">
                <a:ea typeface="ＭＳ Ｐゴシック" pitchFamily="34" charset="-128"/>
              </a:rPr>
              <a:t>“It is quieter.”  -</a:t>
            </a:r>
            <a:r>
              <a:rPr lang="en-US" altLang="ja-JP" sz="1700" dirty="0">
                <a:solidFill>
                  <a:srgbClr val="FF0000"/>
                </a:solidFill>
                <a:ea typeface="ＭＳ Ｐゴシック" pitchFamily="34" charset="-128"/>
              </a:rPr>
              <a:t>Janet T.</a:t>
            </a:r>
          </a:p>
          <a:p>
            <a:pPr eaLnBrk="1" hangingPunct="1"/>
            <a:endParaRPr lang="en-US" altLang="ja-JP" sz="1700" dirty="0">
              <a:ea typeface="ＭＳ Ｐゴシック" pitchFamily="34" charset="-128"/>
            </a:endParaRPr>
          </a:p>
          <a:p>
            <a:pPr eaLnBrk="1" hangingPunct="1"/>
            <a:r>
              <a:rPr lang="en-US" altLang="ja-JP" sz="1700" dirty="0">
                <a:ea typeface="ＭＳ Ｐゴシック" pitchFamily="34" charset="-128"/>
              </a:rPr>
              <a:t>“I have noticed a difference in the young ones since you stopped bringing the kids here…it’s been much quieter. They would just linger all over the counter.  And the front of the building in clumps.  And stand around.” </a:t>
            </a:r>
            <a:r>
              <a:rPr lang="en-US" altLang="ja-JP" sz="1700" dirty="0">
                <a:solidFill>
                  <a:srgbClr val="FF0000"/>
                </a:solidFill>
                <a:ea typeface="ＭＳ Ｐゴシック" pitchFamily="34" charset="-128"/>
              </a:rPr>
              <a:t>Karen S.</a:t>
            </a: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14</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340536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447800"/>
          </a:xfrm>
        </p:spPr>
        <p:txBody>
          <a:bodyPr/>
          <a:lstStyle/>
          <a:p>
            <a:pPr eaLnBrk="1" fontAlgn="auto" hangingPunct="1">
              <a:spcBef>
                <a:spcPts val="0"/>
              </a:spcBef>
              <a:spcAft>
                <a:spcPts val="0"/>
              </a:spcAft>
              <a:defRPr/>
            </a:pPr>
            <a:r>
              <a:rPr lang="en-US" dirty="0">
                <a:ea typeface="+mj-ea"/>
                <a:cs typeface="Times New Roman" pitchFamily="18" charset="0"/>
              </a:rPr>
              <a:t>Final Thoughts</a:t>
            </a:r>
            <a:endParaRPr lang="en-US" dirty="0">
              <a:ea typeface="+mj-ea"/>
            </a:endParaRPr>
          </a:p>
        </p:txBody>
      </p:sp>
      <p:sp>
        <p:nvSpPr>
          <p:cNvPr id="20483" name="Rectangle 3"/>
          <p:cNvSpPr>
            <a:spLocks noGrp="1" noChangeArrowheads="1"/>
          </p:cNvSpPr>
          <p:nvPr>
            <p:ph idx="1"/>
          </p:nvPr>
        </p:nvSpPr>
        <p:spPr>
          <a:xfrm>
            <a:off x="457200" y="1219200"/>
            <a:ext cx="8229600" cy="5105400"/>
          </a:xfrm>
        </p:spPr>
        <p:txBody>
          <a:bodyPr/>
          <a:lstStyle/>
          <a:p>
            <a:pPr eaLnBrk="1" hangingPunct="1"/>
            <a:endParaRPr lang="en-US" altLang="ja-JP" sz="2000" dirty="0">
              <a:ea typeface="ＭＳ Ｐゴシック" pitchFamily="34" charset="-128"/>
            </a:endParaRPr>
          </a:p>
          <a:p>
            <a:pPr marL="136525" indent="0" eaLnBrk="1" hangingPunct="1">
              <a:buNone/>
            </a:pPr>
            <a:r>
              <a:rPr lang="en-US" altLang="ja-JP" sz="2400" b="1" u="sng" dirty="0">
                <a:ea typeface="ＭＳ Ｐゴシック" pitchFamily="34" charset="-128"/>
              </a:rPr>
              <a:t>School District Perspective:</a:t>
            </a:r>
          </a:p>
          <a:p>
            <a:pPr eaLnBrk="1" hangingPunct="1"/>
            <a:endParaRPr lang="en-US" altLang="ja-JP" sz="2000" dirty="0">
              <a:ea typeface="ＭＳ Ｐゴシック" pitchFamily="34" charset="-128"/>
            </a:endParaRPr>
          </a:p>
          <a:p>
            <a:pPr eaLnBrk="1" hangingPunct="1"/>
            <a:r>
              <a:rPr lang="en-US" altLang="ja-JP" sz="2000" dirty="0">
                <a:ea typeface="ＭＳ Ｐゴシック" pitchFamily="34" charset="-128"/>
              </a:rPr>
              <a:t>Jim Hendrickson, </a:t>
            </a:r>
            <a:r>
              <a:rPr lang="en-US" altLang="ja-JP" sz="2000" dirty="0">
                <a:solidFill>
                  <a:srgbClr val="FF0000"/>
                </a:solidFill>
                <a:ea typeface="ＭＳ Ｐゴシック" pitchFamily="34" charset="-128"/>
              </a:rPr>
              <a:t>Principal</a:t>
            </a:r>
            <a:r>
              <a:rPr lang="en-US" altLang="ja-JP" sz="2000" dirty="0">
                <a:ea typeface="ＭＳ Ｐゴシック" pitchFamily="34" charset="-128"/>
              </a:rPr>
              <a:t>, South Milwaukee Middle School</a:t>
            </a: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a:p>
            <a:pPr eaLnBrk="1" hangingPunct="1"/>
            <a:r>
              <a:rPr lang="en-US" altLang="ja-JP" sz="2000" dirty="0">
                <a:ea typeface="ＭＳ Ｐゴシック" pitchFamily="34" charset="-128"/>
              </a:rPr>
              <a:t>Jason </a:t>
            </a:r>
            <a:r>
              <a:rPr lang="en-US" altLang="ja-JP" sz="2000" dirty="0" err="1">
                <a:ea typeface="ＭＳ Ｐゴシック" pitchFamily="34" charset="-128"/>
              </a:rPr>
              <a:t>Termaat</a:t>
            </a:r>
            <a:r>
              <a:rPr lang="en-US" altLang="ja-JP" sz="2000" dirty="0">
                <a:ea typeface="ＭＳ Ｐゴシック" pitchFamily="34" charset="-128"/>
              </a:rPr>
              <a:t>, </a:t>
            </a:r>
            <a:r>
              <a:rPr lang="en-US" altLang="ja-JP" sz="2000" dirty="0">
                <a:solidFill>
                  <a:srgbClr val="FF0000"/>
                </a:solidFill>
                <a:ea typeface="ＭＳ Ｐゴシック" pitchFamily="34" charset="-128"/>
              </a:rPr>
              <a:t>Associate Principal</a:t>
            </a:r>
            <a:r>
              <a:rPr lang="en-US" altLang="ja-JP" sz="2000" dirty="0">
                <a:ea typeface="ＭＳ Ｐゴシック" pitchFamily="34" charset="-128"/>
              </a:rPr>
              <a:t>, South Milwaukee High School</a:t>
            </a: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a:p>
            <a:pPr eaLnBrk="1" hangingPunct="1"/>
            <a:endParaRPr lang="en-US" altLang="ja-JP" sz="2000" dirty="0">
              <a:ea typeface="ＭＳ Ｐゴシック" pitchFamily="34" charset="-128"/>
            </a:endParaRPr>
          </a:p>
        </p:txBody>
      </p:sp>
      <p:sp>
        <p:nvSpPr>
          <p:cNvPr id="5123" name="Slide Number Placeholder 4"/>
          <p:cNvSpPr txBox="1">
            <a:spLocks/>
          </p:cNvSpPr>
          <p:nvPr/>
        </p:nvSpPr>
        <p:spPr bwMode="auto">
          <a:xfrm>
            <a:off x="8153400" y="6492875"/>
            <a:ext cx="762000" cy="365125"/>
          </a:xfrm>
          <a:prstGeom prst="rect">
            <a:avLst/>
          </a:prstGeom>
          <a:noFill/>
          <a:ln w="9525">
            <a:noFill/>
            <a:miter lim="800000"/>
            <a:headEnd/>
            <a:tailEnd/>
          </a:ln>
        </p:spPr>
        <p:txBody>
          <a:bodyPr lIns="0" rIns="0" anchor="b"/>
          <a:lstStyle/>
          <a:p>
            <a:pPr algn="r"/>
            <a:fld id="{26A26144-C158-4E6A-9570-ACE8EE2E224F}" type="slidenum">
              <a:rPr lang="en-US" sz="1600">
                <a:solidFill>
                  <a:srgbClr val="A38F60"/>
                </a:solidFill>
                <a:latin typeface="Calibri" pitchFamily="34" charset="0"/>
              </a:rPr>
              <a:pPr algn="r"/>
              <a:t>15</a:t>
            </a:fld>
            <a:endParaRPr lang="en-US" sz="1600" dirty="0">
              <a:solidFill>
                <a:srgbClr val="A38F60"/>
              </a:solidFill>
              <a:latin typeface="Calibri" pitchFamily="34" charset="0"/>
            </a:endParaRPr>
          </a:p>
        </p:txBody>
      </p:sp>
    </p:spTree>
    <p:extLst>
      <p:ext uri="{BB962C8B-B14F-4D97-AF65-F5344CB8AC3E}">
        <p14:creationId xmlns:p14="http://schemas.microsoft.com/office/powerpoint/2010/main" val="87984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1052</TotalTime>
  <Words>820</Words>
  <Application>Microsoft Office PowerPoint</Application>
  <PresentationFormat>On-screen Show (4:3)</PresentationFormat>
  <Paragraphs>127</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Apex</vt:lpstr>
      <vt:lpstr>South Milwaukee Municipal Court “COURT AT SCHOOL”</vt:lpstr>
      <vt:lpstr>South Milwaukee Muni Court</vt:lpstr>
      <vt:lpstr>Court at School</vt:lpstr>
      <vt:lpstr>Typical Citations</vt:lpstr>
      <vt:lpstr>How it Works</vt:lpstr>
      <vt:lpstr>Data For 2017-18 Program</vt:lpstr>
      <vt:lpstr>Benefits</vt:lpstr>
      <vt:lpstr>Benefits</vt:lpstr>
      <vt:lpstr>Benefits</vt:lpstr>
      <vt:lpstr>Benefits</vt:lpstr>
      <vt:lpstr>Benefits</vt:lpstr>
      <vt:lpstr>Final Thoughts</vt:lpstr>
      <vt:lpstr>Final Thoughts</vt:lpstr>
      <vt:lpstr>Final Thoughts</vt:lpstr>
      <vt:lpstr>Final Thoughts</vt:lpstr>
    </vt:vector>
  </TitlesOfParts>
  <Company>LoyolaCenter.org</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Clarkson, Business Law 13th</dc:title>
  <dc:creator>Joseph Zavaletta, JAZCO</dc:creator>
  <cp:lastModifiedBy>Brooks, Erik</cp:lastModifiedBy>
  <cp:revision>75</cp:revision>
  <dcterms:created xsi:type="dcterms:W3CDTF">2010-07-08T19:43:46Z</dcterms:created>
  <dcterms:modified xsi:type="dcterms:W3CDTF">2018-09-06T18:25:00Z</dcterms:modified>
</cp:coreProperties>
</file>