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78" r:id="rId7"/>
    <p:sldId id="279" r:id="rId8"/>
    <p:sldId id="277" r:id="rId9"/>
    <p:sldId id="286" r:id="rId10"/>
    <p:sldId id="270" r:id="rId11"/>
    <p:sldId id="287" r:id="rId12"/>
    <p:sldId id="280" r:id="rId13"/>
    <p:sldId id="281" r:id="rId14"/>
    <p:sldId id="276" r:id="rId15"/>
    <p:sldId id="275" r:id="rId16"/>
    <p:sldId id="263" r:id="rId17"/>
    <p:sldId id="266" r:id="rId18"/>
    <p:sldId id="262" r:id="rId19"/>
    <p:sldId id="261" r:id="rId20"/>
    <p:sldId id="264" r:id="rId21"/>
    <p:sldId id="267" r:id="rId22"/>
    <p:sldId id="288" r:id="rId23"/>
    <p:sldId id="282" r:id="rId24"/>
    <p:sldId id="289" r:id="rId25"/>
    <p:sldId id="283" r:id="rId26"/>
    <p:sldId id="268" r:id="rId27"/>
    <p:sldId id="269" r:id="rId28"/>
    <p:sldId id="271" r:id="rId29"/>
    <p:sldId id="272" r:id="rId30"/>
    <p:sldId id="273" r:id="rId31"/>
    <p:sldId id="274" r:id="rId32"/>
    <p:sldId id="284" r:id="rId33"/>
    <p:sldId id="290" r:id="rId34"/>
    <p:sldId id="285"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61" autoAdjust="0"/>
    <p:restoredTop sz="94660"/>
  </p:normalViewPr>
  <p:slideViewPr>
    <p:cSldViewPr snapToGrid="0">
      <p:cViewPr varScale="1">
        <p:scale>
          <a:sx n="116" d="100"/>
          <a:sy n="116" d="100"/>
        </p:scale>
        <p:origin x="37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dirty="0"/>
              <a:pPr/>
              <a:t>5/22/2020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5/22/2020</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17.jpg"/></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63826" y="140044"/>
            <a:ext cx="8081319" cy="840259"/>
          </a:xfrm>
        </p:spPr>
        <p:txBody>
          <a:bodyPr>
            <a:normAutofit fontScale="90000"/>
          </a:bodyPr>
          <a:lstStyle/>
          <a:p>
            <a:pPr algn="ctr"/>
            <a:r>
              <a:rPr lang="en-US" sz="6000" b="1" dirty="0" smtClean="0">
                <a:solidFill>
                  <a:srgbClr val="FFFF00"/>
                </a:solidFill>
              </a:rPr>
              <a:t>SOUTH MILWAUKEE</a:t>
            </a:r>
            <a:endParaRPr lang="en-US" sz="6000" b="1" dirty="0">
              <a:solidFill>
                <a:srgbClr val="FFFF00"/>
              </a:solidFill>
            </a:endParaRPr>
          </a:p>
        </p:txBody>
      </p:sp>
      <p:sp>
        <p:nvSpPr>
          <p:cNvPr id="3" name="Subtitle 2"/>
          <p:cNvSpPr>
            <a:spLocks noGrp="1"/>
          </p:cNvSpPr>
          <p:nvPr>
            <p:ph type="subTitle" idx="1"/>
          </p:nvPr>
        </p:nvSpPr>
        <p:spPr>
          <a:xfrm>
            <a:off x="3393989" y="5362831"/>
            <a:ext cx="3822357" cy="1252153"/>
          </a:xfrm>
        </p:spPr>
        <p:txBody>
          <a:bodyPr>
            <a:normAutofit fontScale="70000" lnSpcReduction="20000"/>
          </a:bodyPr>
          <a:lstStyle/>
          <a:p>
            <a:pPr algn="ctr"/>
            <a:r>
              <a:rPr lang="en-US" sz="5400" b="1" dirty="0" smtClean="0">
                <a:solidFill>
                  <a:srgbClr val="FFFF00"/>
                </a:solidFill>
              </a:rPr>
              <a:t>WORLD WAR I</a:t>
            </a:r>
          </a:p>
          <a:p>
            <a:pPr algn="ctr"/>
            <a:r>
              <a:rPr lang="en-US" sz="5400" b="1" dirty="0" smtClean="0">
                <a:solidFill>
                  <a:srgbClr val="FFFF00"/>
                </a:solidFill>
              </a:rPr>
              <a:t>DEAD</a:t>
            </a:r>
            <a:endParaRPr lang="en-US" sz="5400" b="1" dirty="0">
              <a:solidFill>
                <a:srgbClr val="FFFF00"/>
              </a:solidFill>
            </a:endParaRPr>
          </a:p>
        </p:txBody>
      </p:sp>
      <p:pic>
        <p:nvPicPr>
          <p:cNvPr id="6" name="Picture 5"/>
          <p:cNvPicPr>
            <a:picLocks noChangeAspect="1"/>
          </p:cNvPicPr>
          <p:nvPr/>
        </p:nvPicPr>
        <p:blipFill>
          <a:blip r:embed="rId2"/>
          <a:stretch>
            <a:fillRect/>
          </a:stretch>
        </p:blipFill>
        <p:spPr>
          <a:xfrm>
            <a:off x="1812323" y="1156016"/>
            <a:ext cx="6483179" cy="3630580"/>
          </a:xfrm>
          <a:prstGeom prst="rect">
            <a:avLst/>
          </a:prstGeom>
        </p:spPr>
      </p:pic>
      <p:pic>
        <p:nvPicPr>
          <p:cNvPr id="4" name="Picture 3"/>
          <p:cNvPicPr>
            <a:picLocks noChangeAspect="1"/>
          </p:cNvPicPr>
          <p:nvPr/>
        </p:nvPicPr>
        <p:blipFill>
          <a:blip r:embed="rId3"/>
          <a:stretch>
            <a:fillRect/>
          </a:stretch>
        </p:blipFill>
        <p:spPr>
          <a:xfrm>
            <a:off x="8779862" y="2868743"/>
            <a:ext cx="3049674" cy="3746241"/>
          </a:xfrm>
          <a:prstGeom prst="rect">
            <a:avLst/>
          </a:prstGeom>
        </p:spPr>
      </p:pic>
    </p:spTree>
    <p:extLst>
      <p:ext uri="{BB962C8B-B14F-4D97-AF65-F5344CB8AC3E}">
        <p14:creationId xmlns:p14="http://schemas.microsoft.com/office/powerpoint/2010/main" val="20239611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6116594"/>
            <a:ext cx="5345885" cy="543697"/>
          </a:xfrm>
        </p:spPr>
        <p:txBody>
          <a:bodyPr>
            <a:noAutofit/>
          </a:bodyPr>
          <a:lstStyle/>
          <a:p>
            <a:pPr algn="ctr"/>
            <a:r>
              <a:rPr lang="en-US" sz="3200" b="1" dirty="0" smtClean="0">
                <a:solidFill>
                  <a:srgbClr val="FFFF00"/>
                </a:solidFill>
              </a:rPr>
              <a:t>PRIVATE JOSEPH ANDRESKI</a:t>
            </a:r>
            <a:endParaRPr lang="en-US" sz="3200" b="1" dirty="0">
              <a:solidFill>
                <a:srgbClr val="FFFF00"/>
              </a:solidFill>
            </a:endParaRPr>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a:stretch/>
        </p:blipFill>
        <p:spPr>
          <a:xfrm>
            <a:off x="1079156" y="120288"/>
            <a:ext cx="3632887" cy="5894172"/>
          </a:xfrm>
        </p:spPr>
      </p:pic>
      <p:sp>
        <p:nvSpPr>
          <p:cNvPr id="3" name="TextBox 2"/>
          <p:cNvSpPr txBox="1"/>
          <p:nvPr/>
        </p:nvSpPr>
        <p:spPr>
          <a:xfrm>
            <a:off x="4786184" y="230658"/>
            <a:ext cx="7175157" cy="4647426"/>
          </a:xfrm>
          <a:prstGeom prst="rect">
            <a:avLst/>
          </a:prstGeom>
          <a:noFill/>
        </p:spPr>
        <p:txBody>
          <a:bodyPr wrap="square" rtlCol="0">
            <a:spAutoFit/>
          </a:bodyPr>
          <a:lstStyle/>
          <a:p>
            <a:pPr>
              <a:spcAft>
                <a:spcPts val="1200"/>
              </a:spcAft>
            </a:pPr>
            <a:r>
              <a:rPr lang="en-US" b="1" dirty="0" smtClean="0">
                <a:solidFill>
                  <a:srgbClr val="FFFF00"/>
                </a:solidFill>
              </a:rPr>
              <a:t>Born 1888 in Poland, Had only one relative, a cousin in the US in Beaver Falls PA. named Anton Sydlik.</a:t>
            </a:r>
          </a:p>
          <a:p>
            <a:pPr>
              <a:spcAft>
                <a:spcPts val="1200"/>
              </a:spcAft>
            </a:pPr>
            <a:r>
              <a:rPr lang="en-US" b="1" dirty="0" smtClean="0">
                <a:solidFill>
                  <a:srgbClr val="FFFF00"/>
                </a:solidFill>
              </a:rPr>
              <a:t>Lived at 1300 Milwaukee, Ave.</a:t>
            </a:r>
          </a:p>
          <a:p>
            <a:pPr>
              <a:spcAft>
                <a:spcPts val="1200"/>
              </a:spcAft>
            </a:pPr>
            <a:r>
              <a:rPr lang="en-US" b="1" dirty="0" smtClean="0">
                <a:solidFill>
                  <a:srgbClr val="FFFF00"/>
                </a:solidFill>
              </a:rPr>
              <a:t>Attend St. Adalbert's school until 3</a:t>
            </a:r>
            <a:r>
              <a:rPr lang="en-US" b="1" baseline="30000" dirty="0" smtClean="0">
                <a:solidFill>
                  <a:srgbClr val="FFFF00"/>
                </a:solidFill>
              </a:rPr>
              <a:t>rd</a:t>
            </a:r>
            <a:r>
              <a:rPr lang="en-US" b="1" dirty="0" smtClean="0">
                <a:solidFill>
                  <a:srgbClr val="FFFF00"/>
                </a:solidFill>
              </a:rPr>
              <a:t> grade.</a:t>
            </a:r>
          </a:p>
          <a:p>
            <a:pPr>
              <a:spcAft>
                <a:spcPts val="1200"/>
              </a:spcAft>
            </a:pPr>
            <a:r>
              <a:rPr lang="en-US" b="1" dirty="0" smtClean="0">
                <a:solidFill>
                  <a:srgbClr val="FFFF00"/>
                </a:solidFill>
              </a:rPr>
              <a:t>Worked as a Laborer at Bucyrus.</a:t>
            </a:r>
          </a:p>
          <a:p>
            <a:pPr>
              <a:spcAft>
                <a:spcPts val="1200"/>
              </a:spcAft>
            </a:pPr>
            <a:r>
              <a:rPr lang="en-US" b="1" dirty="0" smtClean="0">
                <a:solidFill>
                  <a:srgbClr val="FFFF00"/>
                </a:solidFill>
              </a:rPr>
              <a:t>Drafted into the US Army April 26,1918.</a:t>
            </a:r>
          </a:p>
          <a:p>
            <a:pPr>
              <a:spcAft>
                <a:spcPts val="1200"/>
              </a:spcAft>
            </a:pPr>
            <a:r>
              <a:rPr lang="en-US" b="1" dirty="0" smtClean="0">
                <a:solidFill>
                  <a:srgbClr val="FFFF00"/>
                </a:solidFill>
              </a:rPr>
              <a:t>Assigned to Company F, 4 Infantry Regiment, 3</a:t>
            </a:r>
            <a:r>
              <a:rPr lang="en-US" b="1" baseline="30000" dirty="0" smtClean="0">
                <a:solidFill>
                  <a:srgbClr val="FFFF00"/>
                </a:solidFill>
              </a:rPr>
              <a:t>rd</a:t>
            </a:r>
            <a:r>
              <a:rPr lang="en-US" b="1" dirty="0" smtClean="0">
                <a:solidFill>
                  <a:srgbClr val="FFFF00"/>
                </a:solidFill>
              </a:rPr>
              <a:t> Infantry Division.</a:t>
            </a:r>
          </a:p>
          <a:p>
            <a:pPr>
              <a:spcAft>
                <a:spcPts val="1200"/>
              </a:spcAft>
            </a:pPr>
            <a:r>
              <a:rPr lang="en-US" b="1" dirty="0" smtClean="0">
                <a:solidFill>
                  <a:srgbClr val="FFFF00"/>
                </a:solidFill>
              </a:rPr>
              <a:t>KIA on October 10, 1918 Age 30.</a:t>
            </a:r>
          </a:p>
          <a:p>
            <a:pPr>
              <a:spcAft>
                <a:spcPts val="1200"/>
              </a:spcAft>
            </a:pPr>
            <a:r>
              <a:rPr lang="en-US" b="1" dirty="0" smtClean="0">
                <a:solidFill>
                  <a:srgbClr val="FFFF00"/>
                </a:solidFill>
              </a:rPr>
              <a:t>Body never recovered but records indicate that he is believed to have been buried as a Unknown</a:t>
            </a:r>
          </a:p>
          <a:p>
            <a:pPr>
              <a:spcAft>
                <a:spcPts val="1200"/>
              </a:spcAft>
            </a:pPr>
            <a:endParaRPr lang="en-US" dirty="0">
              <a:solidFill>
                <a:srgbClr val="FFFF00"/>
              </a:solidFill>
            </a:endParaRPr>
          </a:p>
        </p:txBody>
      </p:sp>
    </p:spTree>
    <p:extLst>
      <p:ext uri="{BB962C8B-B14F-4D97-AF65-F5344CB8AC3E}">
        <p14:creationId xmlns:p14="http://schemas.microsoft.com/office/powerpoint/2010/main" val="3288750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5664" y="5346357"/>
            <a:ext cx="6351374" cy="1202724"/>
          </a:xfrm>
        </p:spPr>
        <p:txBody>
          <a:bodyPr>
            <a:normAutofit fontScale="90000"/>
          </a:bodyPr>
          <a:lstStyle/>
          <a:p>
            <a:pPr algn="ctr"/>
            <a:r>
              <a:rPr lang="en-US" b="1" dirty="0" smtClean="0">
                <a:solidFill>
                  <a:srgbClr val="FFFF00"/>
                </a:solidFill>
              </a:rPr>
              <a:t>TABLETS OF THE MISSING </a:t>
            </a:r>
            <a:br>
              <a:rPr lang="en-US" b="1" dirty="0" smtClean="0">
                <a:solidFill>
                  <a:srgbClr val="FFFF00"/>
                </a:solidFill>
              </a:rPr>
            </a:br>
            <a:r>
              <a:rPr lang="en-US" b="1" dirty="0" smtClean="0">
                <a:solidFill>
                  <a:srgbClr val="FFFF00"/>
                </a:solidFill>
              </a:rPr>
              <a:t>MEUSE-ARGONNE CEMETERY</a:t>
            </a:r>
            <a:br>
              <a:rPr lang="en-US" b="1" dirty="0" smtClean="0">
                <a:solidFill>
                  <a:srgbClr val="FFFF00"/>
                </a:solidFill>
              </a:rPr>
            </a:br>
            <a:r>
              <a:rPr lang="en-US" b="1" dirty="0" smtClean="0">
                <a:solidFill>
                  <a:srgbClr val="FFFF00"/>
                </a:solidFill>
              </a:rPr>
              <a:t>FRANCE</a:t>
            </a:r>
            <a:endParaRPr lang="en-US" b="1" dirty="0">
              <a:solidFill>
                <a:srgbClr val="FFFF00"/>
              </a:solidFill>
            </a:endParaRPr>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a:stretch/>
        </p:blipFill>
        <p:spPr>
          <a:xfrm>
            <a:off x="2166551" y="171121"/>
            <a:ext cx="7817708" cy="4988065"/>
          </a:xfrm>
        </p:spPr>
      </p:pic>
    </p:spTree>
    <p:extLst>
      <p:ext uri="{BB962C8B-B14F-4D97-AF65-F5344CB8AC3E}">
        <p14:creationId xmlns:p14="http://schemas.microsoft.com/office/powerpoint/2010/main" val="35834486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6128951"/>
            <a:ext cx="11211226" cy="461319"/>
          </a:xfrm>
        </p:spPr>
        <p:txBody>
          <a:bodyPr>
            <a:normAutofit fontScale="90000"/>
          </a:bodyPr>
          <a:lstStyle/>
          <a:p>
            <a:pPr algn="ctr"/>
            <a:r>
              <a:rPr lang="en-US" b="1" dirty="0" smtClean="0">
                <a:solidFill>
                  <a:srgbClr val="FFFF00"/>
                </a:solidFill>
              </a:rPr>
              <a:t>CORPORAL HAROLD F. BISSONETTE</a:t>
            </a:r>
            <a:endParaRPr lang="en-US" b="1" dirty="0">
              <a:solidFill>
                <a:srgbClr val="FFFF00"/>
              </a:solidFill>
            </a:endParaRPr>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a:stretch/>
        </p:blipFill>
        <p:spPr>
          <a:xfrm>
            <a:off x="190095" y="1081991"/>
            <a:ext cx="7482256" cy="4296556"/>
          </a:xfrm>
        </p:spPr>
      </p:pic>
      <p:pic>
        <p:nvPicPr>
          <p:cNvPr id="3" name="Picture 2"/>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965991" y="815544"/>
            <a:ext cx="3253944" cy="4563003"/>
          </a:xfrm>
          <a:prstGeom prst="rect">
            <a:avLst/>
          </a:prstGeom>
        </p:spPr>
      </p:pic>
    </p:spTree>
    <p:extLst>
      <p:ext uri="{BB962C8B-B14F-4D97-AF65-F5344CB8AC3E}">
        <p14:creationId xmlns:p14="http://schemas.microsoft.com/office/powerpoint/2010/main" val="42545865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5346357"/>
            <a:ext cx="7553626" cy="1375718"/>
          </a:xfrm>
        </p:spPr>
        <p:txBody>
          <a:bodyPr>
            <a:normAutofit/>
          </a:bodyPr>
          <a:lstStyle/>
          <a:p>
            <a:pPr algn="ctr"/>
            <a:r>
              <a:rPr lang="en-US" sz="2800" b="1" dirty="0" smtClean="0">
                <a:solidFill>
                  <a:srgbClr val="FFFF00"/>
                </a:solidFill>
              </a:rPr>
              <a:t>BURIED IN IMMACULATE CONCEPTION CEMETERY, CHARLES </a:t>
            </a:r>
            <a:r>
              <a:rPr lang="en-US" sz="2800" b="1" dirty="0">
                <a:solidFill>
                  <a:srgbClr val="FFFF00"/>
                </a:solidFill>
              </a:rPr>
              <a:t>CITY, IOWA</a:t>
            </a:r>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a:stretch/>
        </p:blipFill>
        <p:spPr>
          <a:xfrm>
            <a:off x="568411" y="109590"/>
            <a:ext cx="5972431" cy="5236767"/>
          </a:xfrm>
        </p:spPr>
      </p:pic>
      <p:sp>
        <p:nvSpPr>
          <p:cNvPr id="3" name="TextBox 2"/>
          <p:cNvSpPr txBox="1"/>
          <p:nvPr/>
        </p:nvSpPr>
        <p:spPr>
          <a:xfrm>
            <a:off x="6779741" y="205944"/>
            <a:ext cx="5478161" cy="3785652"/>
          </a:xfrm>
          <a:prstGeom prst="rect">
            <a:avLst/>
          </a:prstGeom>
          <a:noFill/>
        </p:spPr>
        <p:txBody>
          <a:bodyPr wrap="square" rtlCol="0">
            <a:spAutoFit/>
          </a:bodyPr>
          <a:lstStyle/>
          <a:p>
            <a:pPr>
              <a:spcAft>
                <a:spcPts val="1200"/>
              </a:spcAft>
            </a:pPr>
            <a:r>
              <a:rPr lang="en-US" b="1" dirty="0" smtClean="0">
                <a:solidFill>
                  <a:srgbClr val="FFFF00"/>
                </a:solidFill>
              </a:rPr>
              <a:t>Born January 7, 1896 in Iowa.</a:t>
            </a:r>
          </a:p>
          <a:p>
            <a:pPr>
              <a:spcAft>
                <a:spcPts val="1200"/>
              </a:spcAft>
            </a:pPr>
            <a:r>
              <a:rPr lang="en-US" b="1" dirty="0" smtClean="0">
                <a:solidFill>
                  <a:srgbClr val="FFFF00"/>
                </a:solidFill>
              </a:rPr>
              <a:t>Date on Enlistment unknown.</a:t>
            </a:r>
          </a:p>
          <a:p>
            <a:pPr>
              <a:spcAft>
                <a:spcPts val="1200"/>
              </a:spcAft>
            </a:pPr>
            <a:r>
              <a:rPr lang="en-US" b="1" dirty="0" smtClean="0">
                <a:solidFill>
                  <a:srgbClr val="FFFF00"/>
                </a:solidFill>
              </a:rPr>
              <a:t>Assigned to Battery C, 120</a:t>
            </a:r>
            <a:r>
              <a:rPr lang="en-US" b="1" baseline="30000" dirty="0" smtClean="0">
                <a:solidFill>
                  <a:srgbClr val="FFFF00"/>
                </a:solidFill>
              </a:rPr>
              <a:t>th</a:t>
            </a:r>
            <a:r>
              <a:rPr lang="en-US" b="1" dirty="0" smtClean="0">
                <a:solidFill>
                  <a:srgbClr val="FFFF00"/>
                </a:solidFill>
              </a:rPr>
              <a:t> Field Artillery, 32</a:t>
            </a:r>
            <a:r>
              <a:rPr lang="en-US" b="1" baseline="30000" dirty="0" smtClean="0">
                <a:solidFill>
                  <a:srgbClr val="FFFF00"/>
                </a:solidFill>
              </a:rPr>
              <a:t>nd</a:t>
            </a:r>
            <a:r>
              <a:rPr lang="en-US" b="1" dirty="0" smtClean="0">
                <a:solidFill>
                  <a:srgbClr val="FFFF00"/>
                </a:solidFill>
              </a:rPr>
              <a:t> Division.</a:t>
            </a:r>
          </a:p>
          <a:p>
            <a:pPr>
              <a:spcAft>
                <a:spcPts val="1200"/>
              </a:spcAft>
            </a:pPr>
            <a:r>
              <a:rPr lang="en-US" b="1" dirty="0" smtClean="0">
                <a:solidFill>
                  <a:srgbClr val="FFFF00"/>
                </a:solidFill>
              </a:rPr>
              <a:t>Unit was sent to the port of embarkation.</a:t>
            </a:r>
          </a:p>
          <a:p>
            <a:pPr>
              <a:spcAft>
                <a:spcPts val="1200"/>
              </a:spcAft>
            </a:pPr>
            <a:r>
              <a:rPr lang="en-US" b="1" dirty="0" smtClean="0">
                <a:solidFill>
                  <a:srgbClr val="FFFF00"/>
                </a:solidFill>
              </a:rPr>
              <a:t>Admitted to St. Mary’s Hospital in Hoboken, N.J. on February 25, 1918.</a:t>
            </a:r>
          </a:p>
          <a:p>
            <a:pPr>
              <a:spcAft>
                <a:spcPts val="1200"/>
              </a:spcAft>
            </a:pPr>
            <a:r>
              <a:rPr lang="en-US" b="1" dirty="0" smtClean="0">
                <a:solidFill>
                  <a:srgbClr val="FFFF00"/>
                </a:solidFill>
              </a:rPr>
              <a:t>Died at the hospital on April 26, 1918 of Pneumonia and Measles. Age 22</a:t>
            </a:r>
          </a:p>
          <a:p>
            <a:pPr>
              <a:spcAft>
                <a:spcPts val="1200"/>
              </a:spcAft>
            </a:pPr>
            <a:r>
              <a:rPr lang="en-US" b="1" dirty="0" smtClean="0">
                <a:solidFill>
                  <a:srgbClr val="FFFF00"/>
                </a:solidFill>
              </a:rPr>
              <a:t>Remains shipped home.</a:t>
            </a:r>
          </a:p>
        </p:txBody>
      </p:sp>
    </p:spTree>
    <p:extLst>
      <p:ext uri="{BB962C8B-B14F-4D97-AF65-F5344CB8AC3E}">
        <p14:creationId xmlns:p14="http://schemas.microsoft.com/office/powerpoint/2010/main" val="23534893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5898292"/>
            <a:ext cx="4172384" cy="691977"/>
          </a:xfrm>
        </p:spPr>
        <p:txBody>
          <a:bodyPr>
            <a:normAutofit/>
          </a:bodyPr>
          <a:lstStyle/>
          <a:p>
            <a:pPr algn="ctr"/>
            <a:r>
              <a:rPr lang="en-US" sz="2400" b="1" dirty="0" smtClean="0">
                <a:solidFill>
                  <a:srgbClr val="FFFF00"/>
                </a:solidFill>
              </a:rPr>
              <a:t>SERGEANT eMIL DALLMAN</a:t>
            </a:r>
            <a:endParaRPr lang="en-US" sz="2400" b="1" dirty="0">
              <a:solidFill>
                <a:srgbClr val="FFFF00"/>
              </a:solidFill>
            </a:endParaRPr>
          </a:p>
        </p:txBody>
      </p:sp>
      <p:pic>
        <p:nvPicPr>
          <p:cNvPr id="5" name="Content Placeholder 4"/>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a:stretch/>
        </p:blipFill>
        <p:spPr>
          <a:xfrm>
            <a:off x="622038" y="96772"/>
            <a:ext cx="3963180" cy="5801520"/>
          </a:xfrm>
        </p:spPr>
      </p:pic>
      <p:sp>
        <p:nvSpPr>
          <p:cNvPr id="3" name="TextBox 2"/>
          <p:cNvSpPr txBox="1"/>
          <p:nvPr/>
        </p:nvSpPr>
        <p:spPr>
          <a:xfrm>
            <a:off x="4856596" y="197708"/>
            <a:ext cx="7170647" cy="6217087"/>
          </a:xfrm>
          <a:prstGeom prst="rect">
            <a:avLst/>
          </a:prstGeom>
          <a:noFill/>
        </p:spPr>
        <p:txBody>
          <a:bodyPr wrap="square" rtlCol="0">
            <a:spAutoFit/>
          </a:bodyPr>
          <a:lstStyle/>
          <a:p>
            <a:pPr>
              <a:spcAft>
                <a:spcPts val="1200"/>
              </a:spcAft>
            </a:pPr>
            <a:r>
              <a:rPr lang="en-US" b="1" dirty="0" smtClean="0">
                <a:solidFill>
                  <a:srgbClr val="FFFF00"/>
                </a:solidFill>
              </a:rPr>
              <a:t>Born March 20, 1896.</a:t>
            </a:r>
          </a:p>
          <a:p>
            <a:pPr>
              <a:spcAft>
                <a:spcPts val="1200"/>
              </a:spcAft>
            </a:pPr>
            <a:r>
              <a:rPr lang="en-US" b="1" dirty="0" smtClean="0">
                <a:solidFill>
                  <a:srgbClr val="FFFF00"/>
                </a:solidFill>
              </a:rPr>
              <a:t>Lived at Rural Route #1 Oakwood Road, South Milwaukee Post Office.</a:t>
            </a:r>
          </a:p>
          <a:p>
            <a:pPr>
              <a:spcAft>
                <a:spcPts val="1200"/>
              </a:spcAft>
            </a:pPr>
            <a:r>
              <a:rPr lang="en-US" b="1" dirty="0" smtClean="0">
                <a:solidFill>
                  <a:srgbClr val="FFFF00"/>
                </a:solidFill>
              </a:rPr>
              <a:t>Enlisted at Milwaukee in July 1917</a:t>
            </a:r>
          </a:p>
          <a:p>
            <a:pPr>
              <a:spcAft>
                <a:spcPts val="1200"/>
              </a:spcAft>
            </a:pPr>
            <a:r>
              <a:rPr lang="en-US" b="1" dirty="0" smtClean="0">
                <a:solidFill>
                  <a:srgbClr val="FFFF00"/>
                </a:solidFill>
              </a:rPr>
              <a:t>September 22, 1917 Sent to Camp Custer, MI.</a:t>
            </a:r>
          </a:p>
          <a:p>
            <a:pPr>
              <a:spcAft>
                <a:spcPts val="1200"/>
              </a:spcAft>
            </a:pPr>
            <a:r>
              <a:rPr lang="en-US" b="1" dirty="0" smtClean="0">
                <a:solidFill>
                  <a:srgbClr val="FFFF00"/>
                </a:solidFill>
              </a:rPr>
              <a:t>Transferred to Camp Green, NC on March 3, 1918.</a:t>
            </a:r>
          </a:p>
          <a:p>
            <a:pPr>
              <a:spcAft>
                <a:spcPts val="1200"/>
              </a:spcAft>
            </a:pPr>
            <a:r>
              <a:rPr lang="en-US" b="1" dirty="0" smtClean="0">
                <a:solidFill>
                  <a:srgbClr val="FFFF00"/>
                </a:solidFill>
              </a:rPr>
              <a:t>Assigned to Company H, 39</a:t>
            </a:r>
            <a:r>
              <a:rPr lang="en-US" b="1" baseline="30000" dirty="0" smtClean="0">
                <a:solidFill>
                  <a:srgbClr val="FFFF00"/>
                </a:solidFill>
              </a:rPr>
              <a:t>th</a:t>
            </a:r>
            <a:r>
              <a:rPr lang="en-US" b="1" dirty="0" smtClean="0">
                <a:solidFill>
                  <a:srgbClr val="FFFF00"/>
                </a:solidFill>
              </a:rPr>
              <a:t> Infantry Regiment, 4</a:t>
            </a:r>
            <a:r>
              <a:rPr lang="en-US" b="1" baseline="30000" dirty="0" smtClean="0">
                <a:solidFill>
                  <a:srgbClr val="FFFF00"/>
                </a:solidFill>
              </a:rPr>
              <a:t>th</a:t>
            </a:r>
            <a:r>
              <a:rPr lang="en-US" b="1" dirty="0" smtClean="0">
                <a:solidFill>
                  <a:srgbClr val="FFFF00"/>
                </a:solidFill>
              </a:rPr>
              <a:t> Infantry Division.</a:t>
            </a:r>
          </a:p>
          <a:p>
            <a:pPr>
              <a:spcAft>
                <a:spcPts val="1200"/>
              </a:spcAft>
            </a:pPr>
            <a:r>
              <a:rPr lang="en-US" b="1" dirty="0" smtClean="0">
                <a:solidFill>
                  <a:srgbClr val="FFFF00"/>
                </a:solidFill>
              </a:rPr>
              <a:t>Participated in Action at Norroy, St. Thibault and the</a:t>
            </a:r>
          </a:p>
          <a:p>
            <a:pPr>
              <a:spcAft>
                <a:spcPts val="1200"/>
              </a:spcAft>
            </a:pPr>
            <a:r>
              <a:rPr lang="en-US" b="1" dirty="0" smtClean="0">
                <a:solidFill>
                  <a:srgbClr val="FFFF00"/>
                </a:solidFill>
              </a:rPr>
              <a:t> Muese-Argonne offensives.</a:t>
            </a:r>
          </a:p>
          <a:p>
            <a:pPr>
              <a:spcAft>
                <a:spcPts val="1200"/>
              </a:spcAft>
            </a:pPr>
            <a:r>
              <a:rPr lang="en-US" b="1" dirty="0" smtClean="0">
                <a:solidFill>
                  <a:srgbClr val="FFFF00"/>
                </a:solidFill>
              </a:rPr>
              <a:t>KIA October 14, 1918. Age 22.</a:t>
            </a:r>
          </a:p>
          <a:p>
            <a:pPr>
              <a:spcAft>
                <a:spcPts val="1200"/>
              </a:spcAft>
            </a:pPr>
            <a:r>
              <a:rPr lang="en-US" b="1" dirty="0" smtClean="0">
                <a:solidFill>
                  <a:srgbClr val="FFFF00"/>
                </a:solidFill>
              </a:rPr>
              <a:t>Body disinterred September 29, 1921 and shipped home. Family received him on December 29, 1921.</a:t>
            </a:r>
          </a:p>
          <a:p>
            <a:pPr>
              <a:spcAft>
                <a:spcPts val="1200"/>
              </a:spcAft>
            </a:pPr>
            <a:r>
              <a:rPr lang="en-US" b="1" dirty="0" smtClean="0">
                <a:solidFill>
                  <a:srgbClr val="FFFF00"/>
                </a:solidFill>
              </a:rPr>
              <a:t>When Oak Creek American Legion Post 434 Formed after WW II they selected Sgt. Dallman’s names as one of their namesakes.</a:t>
            </a:r>
          </a:p>
          <a:p>
            <a:endParaRPr lang="en-US" dirty="0">
              <a:solidFill>
                <a:srgbClr val="FFFF00"/>
              </a:solidFill>
            </a:endParaRPr>
          </a:p>
        </p:txBody>
      </p:sp>
    </p:spTree>
    <p:extLst>
      <p:ext uri="{BB962C8B-B14F-4D97-AF65-F5344CB8AC3E}">
        <p14:creationId xmlns:p14="http://schemas.microsoft.com/office/powerpoint/2010/main" val="3795550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5626442"/>
            <a:ext cx="8534400" cy="996779"/>
          </a:xfrm>
        </p:spPr>
        <p:txBody>
          <a:bodyPr>
            <a:normAutofit/>
          </a:bodyPr>
          <a:lstStyle/>
          <a:p>
            <a:pPr algn="ctr"/>
            <a:r>
              <a:rPr lang="en-US" sz="2800" b="1" dirty="0" smtClean="0">
                <a:solidFill>
                  <a:srgbClr val="FFFF00"/>
                </a:solidFill>
              </a:rPr>
              <a:t>BURIED IN OAKWOOD REST CEMETERY </a:t>
            </a:r>
            <a:br>
              <a:rPr lang="en-US" sz="2800" b="1" dirty="0" smtClean="0">
                <a:solidFill>
                  <a:srgbClr val="FFFF00"/>
                </a:solidFill>
              </a:rPr>
            </a:br>
            <a:r>
              <a:rPr lang="en-US" sz="2800" b="1" dirty="0" smtClean="0">
                <a:solidFill>
                  <a:srgbClr val="FFFF00"/>
                </a:solidFill>
              </a:rPr>
              <a:t>OAK CREEK</a:t>
            </a:r>
            <a:endParaRPr lang="en-US" sz="2800" b="1" dirty="0">
              <a:solidFill>
                <a:srgbClr val="FFFF00"/>
              </a:solidFill>
            </a:endParaRPr>
          </a:p>
        </p:txBody>
      </p:sp>
      <p:pic>
        <p:nvPicPr>
          <p:cNvPr id="7" name="Content Placeholder 6"/>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t="-668"/>
          <a:stretch/>
        </p:blipFill>
        <p:spPr>
          <a:xfrm>
            <a:off x="2347784" y="56818"/>
            <a:ext cx="5263978" cy="5647809"/>
          </a:xfrm>
        </p:spPr>
      </p:pic>
    </p:spTree>
    <p:extLst>
      <p:ext uri="{BB962C8B-B14F-4D97-AF65-F5344CB8AC3E}">
        <p14:creationId xmlns:p14="http://schemas.microsoft.com/office/powerpoint/2010/main" val="23898993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5997146"/>
            <a:ext cx="4917518" cy="708454"/>
          </a:xfrm>
        </p:spPr>
        <p:txBody>
          <a:bodyPr>
            <a:normAutofit/>
          </a:bodyPr>
          <a:lstStyle/>
          <a:p>
            <a:pPr algn="ctr"/>
            <a:r>
              <a:rPr lang="en-US" sz="3200" b="1" dirty="0" smtClean="0">
                <a:solidFill>
                  <a:srgbClr val="FFFF00"/>
                </a:solidFill>
              </a:rPr>
              <a:t>PRIVATE WILLIAM JOERG</a:t>
            </a:r>
            <a:endParaRPr lang="en-US" sz="3200" b="1" dirty="0">
              <a:solidFill>
                <a:srgbClr val="FFFF00"/>
              </a:solidFill>
            </a:endParaRPr>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t="-197"/>
          <a:stretch/>
        </p:blipFill>
        <p:spPr>
          <a:xfrm>
            <a:off x="774357" y="127596"/>
            <a:ext cx="4173366" cy="5935453"/>
          </a:xfrm>
        </p:spPr>
      </p:pic>
      <p:sp>
        <p:nvSpPr>
          <p:cNvPr id="3" name="TextBox 2"/>
          <p:cNvSpPr txBox="1"/>
          <p:nvPr/>
        </p:nvSpPr>
        <p:spPr>
          <a:xfrm>
            <a:off x="5181600" y="127595"/>
            <a:ext cx="6705600" cy="4062651"/>
          </a:xfrm>
          <a:prstGeom prst="rect">
            <a:avLst/>
          </a:prstGeom>
          <a:noFill/>
        </p:spPr>
        <p:txBody>
          <a:bodyPr wrap="square" rtlCol="0">
            <a:spAutoFit/>
          </a:bodyPr>
          <a:lstStyle/>
          <a:p>
            <a:pPr>
              <a:spcAft>
                <a:spcPts val="1200"/>
              </a:spcAft>
            </a:pPr>
            <a:r>
              <a:rPr lang="en-US" b="1" dirty="0" smtClean="0">
                <a:solidFill>
                  <a:srgbClr val="FFFF00"/>
                </a:solidFill>
              </a:rPr>
              <a:t>Born June 20, 1897</a:t>
            </a:r>
          </a:p>
          <a:p>
            <a:pPr>
              <a:spcAft>
                <a:spcPts val="1200"/>
              </a:spcAft>
            </a:pPr>
            <a:r>
              <a:rPr lang="en-US" b="1" dirty="0" smtClean="0">
                <a:solidFill>
                  <a:srgbClr val="FFFF00"/>
                </a:solidFill>
              </a:rPr>
              <a:t>Lived at 1216 Michigan Ave. So. Milwaukee.</a:t>
            </a:r>
          </a:p>
          <a:p>
            <a:pPr>
              <a:spcAft>
                <a:spcPts val="1200"/>
              </a:spcAft>
            </a:pPr>
            <a:r>
              <a:rPr lang="en-US" b="1" dirty="0" smtClean="0">
                <a:solidFill>
                  <a:srgbClr val="FFFF00"/>
                </a:solidFill>
              </a:rPr>
              <a:t>Had some formal training possibly college and worked as a machinist at Bucyrus.</a:t>
            </a:r>
          </a:p>
          <a:p>
            <a:pPr>
              <a:spcAft>
                <a:spcPts val="1200"/>
              </a:spcAft>
            </a:pPr>
            <a:r>
              <a:rPr lang="en-US" b="1" dirty="0" smtClean="0">
                <a:solidFill>
                  <a:srgbClr val="FFFF00"/>
                </a:solidFill>
              </a:rPr>
              <a:t>Enlisted April 1917. Assigned to Company E, 128</a:t>
            </a:r>
            <a:r>
              <a:rPr lang="en-US" b="1" baseline="30000" dirty="0" smtClean="0">
                <a:solidFill>
                  <a:srgbClr val="FFFF00"/>
                </a:solidFill>
              </a:rPr>
              <a:t>th</a:t>
            </a:r>
            <a:r>
              <a:rPr lang="en-US" b="1" dirty="0" smtClean="0">
                <a:solidFill>
                  <a:srgbClr val="FFFF00"/>
                </a:solidFill>
              </a:rPr>
              <a:t> Infantry, 32nd Division.</a:t>
            </a:r>
          </a:p>
          <a:p>
            <a:pPr>
              <a:spcAft>
                <a:spcPts val="1200"/>
              </a:spcAft>
            </a:pPr>
            <a:r>
              <a:rPr lang="en-US" b="1" dirty="0" smtClean="0">
                <a:solidFill>
                  <a:srgbClr val="FFFF00"/>
                </a:solidFill>
              </a:rPr>
              <a:t>Wounded October 11, 1918, gun shot wound to femur.</a:t>
            </a:r>
          </a:p>
          <a:p>
            <a:pPr>
              <a:spcAft>
                <a:spcPts val="1200"/>
              </a:spcAft>
            </a:pPr>
            <a:r>
              <a:rPr lang="en-US" b="1" dirty="0" smtClean="0">
                <a:solidFill>
                  <a:srgbClr val="FFFF00"/>
                </a:solidFill>
              </a:rPr>
              <a:t>Died at Paris Military Hospital 85 on February 3, 1919, Due to hemorrhage, and disorder of the heart. Age 21.</a:t>
            </a:r>
          </a:p>
          <a:p>
            <a:pPr>
              <a:spcAft>
                <a:spcPts val="1200"/>
              </a:spcAft>
            </a:pPr>
            <a:r>
              <a:rPr lang="en-US" b="1" dirty="0" smtClean="0">
                <a:solidFill>
                  <a:srgbClr val="FFFF00"/>
                </a:solidFill>
              </a:rPr>
              <a:t>Family request burial at Arlington National Cemetery. Funeral took place there on October 8, 1920.</a:t>
            </a:r>
            <a:endParaRPr lang="en-US" b="1" dirty="0">
              <a:solidFill>
                <a:srgbClr val="FFFF00"/>
              </a:solidFill>
            </a:endParaRPr>
          </a:p>
        </p:txBody>
      </p:sp>
    </p:spTree>
    <p:extLst>
      <p:ext uri="{BB962C8B-B14F-4D97-AF65-F5344CB8AC3E}">
        <p14:creationId xmlns:p14="http://schemas.microsoft.com/office/powerpoint/2010/main" val="30293014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1" y="5593492"/>
            <a:ext cx="10354491" cy="1070919"/>
          </a:xfrm>
        </p:spPr>
        <p:txBody>
          <a:bodyPr>
            <a:normAutofit fontScale="90000"/>
          </a:bodyPr>
          <a:lstStyle/>
          <a:p>
            <a:pPr algn="ctr"/>
            <a:r>
              <a:rPr lang="en-US" b="1" dirty="0" smtClean="0">
                <a:solidFill>
                  <a:srgbClr val="FFFF00"/>
                </a:solidFill>
              </a:rPr>
              <a:t>CENOTAPH ST. JOSEPH CEMETERY</a:t>
            </a:r>
            <a:br>
              <a:rPr lang="en-US" b="1" dirty="0" smtClean="0">
                <a:solidFill>
                  <a:srgbClr val="FFFF00"/>
                </a:solidFill>
              </a:rPr>
            </a:br>
            <a:r>
              <a:rPr lang="en-US" b="1" dirty="0" smtClean="0">
                <a:solidFill>
                  <a:srgbClr val="FFFF00"/>
                </a:solidFill>
              </a:rPr>
              <a:t>OAK CREEK</a:t>
            </a:r>
            <a:endParaRPr lang="en-US" b="1" dirty="0">
              <a:solidFill>
                <a:srgbClr val="FFFF00"/>
              </a:solidFill>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5433069" y="949413"/>
            <a:ext cx="6027351" cy="4520514"/>
          </a:xfrm>
        </p:spPr>
      </p:pic>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5400000">
            <a:off x="185093" y="898181"/>
            <a:ext cx="5224853" cy="3918639"/>
          </a:xfrm>
          <a:prstGeom prst="rect">
            <a:avLst/>
          </a:prstGeom>
        </p:spPr>
      </p:pic>
    </p:spTree>
    <p:extLst>
      <p:ext uri="{BB962C8B-B14F-4D97-AF65-F5344CB8AC3E}">
        <p14:creationId xmlns:p14="http://schemas.microsoft.com/office/powerpoint/2010/main" val="41101797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5272216"/>
            <a:ext cx="8534400" cy="1408670"/>
          </a:xfrm>
        </p:spPr>
        <p:txBody>
          <a:bodyPr>
            <a:normAutofit/>
          </a:bodyPr>
          <a:lstStyle/>
          <a:p>
            <a:pPr algn="ctr"/>
            <a:r>
              <a:rPr lang="en-US" sz="3200" b="1" dirty="0" smtClean="0">
                <a:solidFill>
                  <a:srgbClr val="FFFF00"/>
                </a:solidFill>
              </a:rPr>
              <a:t>BURIED AT ARLINGTON NATIONAL CEMETERY WASHINGTON, D.C.</a:t>
            </a:r>
            <a:endParaRPr lang="en-US" sz="3200" b="1" dirty="0">
              <a:solidFill>
                <a:srgbClr val="FFFF00"/>
              </a:solidFill>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1487402" y="240957"/>
            <a:ext cx="6928020" cy="5196016"/>
          </a:xfrm>
        </p:spPr>
      </p:pic>
    </p:spTree>
    <p:extLst>
      <p:ext uri="{BB962C8B-B14F-4D97-AF65-F5344CB8AC3E}">
        <p14:creationId xmlns:p14="http://schemas.microsoft.com/office/powerpoint/2010/main" val="17496640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8208" y="5766486"/>
            <a:ext cx="8534400" cy="853988"/>
          </a:xfrm>
        </p:spPr>
        <p:txBody>
          <a:bodyPr>
            <a:normAutofit/>
          </a:bodyPr>
          <a:lstStyle/>
          <a:p>
            <a:pPr algn="ctr"/>
            <a:r>
              <a:rPr lang="en-US" sz="3200" b="1" dirty="0" smtClean="0">
                <a:solidFill>
                  <a:srgbClr val="FFFF00"/>
                </a:solidFill>
              </a:rPr>
              <a:t>PRIVATE JOHN KOBUS</a:t>
            </a:r>
            <a:endParaRPr lang="en-US" sz="3200" b="1" dirty="0">
              <a:solidFill>
                <a:srgbClr val="FFFF00"/>
              </a:solidFill>
            </a:endParaRPr>
          </a:p>
        </p:txBody>
      </p:sp>
      <p:sp>
        <p:nvSpPr>
          <p:cNvPr id="3" name="Content Placeholder 2"/>
          <p:cNvSpPr>
            <a:spLocks noGrp="1"/>
          </p:cNvSpPr>
          <p:nvPr>
            <p:ph idx="1"/>
          </p:nvPr>
        </p:nvSpPr>
        <p:spPr>
          <a:xfrm>
            <a:off x="584887" y="1787611"/>
            <a:ext cx="10264346" cy="2883243"/>
          </a:xfrm>
        </p:spPr>
        <p:txBody>
          <a:bodyPr>
            <a:noAutofit/>
          </a:bodyPr>
          <a:lstStyle/>
          <a:p>
            <a:r>
              <a:rPr lang="en-US" b="1" dirty="0" smtClean="0">
                <a:solidFill>
                  <a:srgbClr val="FFFF00"/>
                </a:solidFill>
              </a:rPr>
              <a:t>Born In Poland / Russia, May 1, 1892.</a:t>
            </a:r>
          </a:p>
          <a:p>
            <a:r>
              <a:rPr lang="en-US" b="1" dirty="0" smtClean="0">
                <a:solidFill>
                  <a:srgbClr val="FFFF00"/>
                </a:solidFill>
              </a:rPr>
              <a:t>Lived at 1411, later 1429 Missouri Ave. So. Milwaukee.</a:t>
            </a:r>
          </a:p>
          <a:p>
            <a:r>
              <a:rPr lang="en-US" b="1" dirty="0" smtClean="0">
                <a:solidFill>
                  <a:srgbClr val="FFFF00"/>
                </a:solidFill>
              </a:rPr>
              <a:t>Attend St. Adalbert’s church, worked as a laborer at Badger.</a:t>
            </a:r>
          </a:p>
          <a:p>
            <a:r>
              <a:rPr lang="en-US" b="1" dirty="0" smtClean="0">
                <a:solidFill>
                  <a:srgbClr val="FFFF00"/>
                </a:solidFill>
              </a:rPr>
              <a:t>Enlisted In the US Army on September 21, 1917, Assigned to Company B, 58</a:t>
            </a:r>
            <a:r>
              <a:rPr lang="en-US" b="1" baseline="30000" dirty="0" smtClean="0">
                <a:solidFill>
                  <a:srgbClr val="FFFF00"/>
                </a:solidFill>
              </a:rPr>
              <a:t>th</a:t>
            </a:r>
            <a:r>
              <a:rPr lang="en-US" b="1" dirty="0" smtClean="0">
                <a:solidFill>
                  <a:srgbClr val="FFFF00"/>
                </a:solidFill>
              </a:rPr>
              <a:t> Infantry regiment, 4</a:t>
            </a:r>
            <a:r>
              <a:rPr lang="en-US" b="1" baseline="30000" dirty="0" smtClean="0">
                <a:solidFill>
                  <a:srgbClr val="FFFF00"/>
                </a:solidFill>
              </a:rPr>
              <a:t>th</a:t>
            </a:r>
            <a:r>
              <a:rPr lang="en-US" b="1" dirty="0" smtClean="0">
                <a:solidFill>
                  <a:srgbClr val="FFFF00"/>
                </a:solidFill>
              </a:rPr>
              <a:t> Infantry Division.</a:t>
            </a:r>
          </a:p>
          <a:p>
            <a:r>
              <a:rPr lang="en-US" b="1" dirty="0" smtClean="0">
                <a:solidFill>
                  <a:srgbClr val="FFFF00"/>
                </a:solidFill>
              </a:rPr>
              <a:t>Was killed when the Troop Ship Moldavia was torpedoed by a German submarine at 2 am on May 23, 1918. Age 26.</a:t>
            </a:r>
          </a:p>
          <a:p>
            <a:r>
              <a:rPr lang="en-US" b="1" dirty="0" smtClean="0">
                <a:solidFill>
                  <a:srgbClr val="FFFF00"/>
                </a:solidFill>
              </a:rPr>
              <a:t>The torpedo hit the berthing compartment of Company B and 56 men were lost. </a:t>
            </a:r>
          </a:p>
          <a:p>
            <a:r>
              <a:rPr lang="en-US" b="1" dirty="0" smtClean="0">
                <a:solidFill>
                  <a:srgbClr val="FFFF00"/>
                </a:solidFill>
              </a:rPr>
              <a:t>The Moldavia sunk however the rest of the regiment and crew were saved.</a:t>
            </a:r>
          </a:p>
          <a:p>
            <a:r>
              <a:rPr lang="en-US" b="1" dirty="0" smtClean="0">
                <a:solidFill>
                  <a:srgbClr val="FFFF00"/>
                </a:solidFill>
              </a:rPr>
              <a:t>We have not  found a picture of John Kobus.</a:t>
            </a:r>
          </a:p>
          <a:p>
            <a:endParaRPr lang="en-US" b="1" dirty="0" smtClean="0">
              <a:solidFill>
                <a:srgbClr val="FFFF00"/>
              </a:solidFill>
            </a:endParaRPr>
          </a:p>
          <a:p>
            <a:endParaRPr lang="en-US" b="1" dirty="0" smtClean="0">
              <a:solidFill>
                <a:srgbClr val="FFFF00"/>
              </a:solidFill>
            </a:endParaRPr>
          </a:p>
          <a:p>
            <a:endParaRPr lang="en-US" b="1" dirty="0">
              <a:solidFill>
                <a:srgbClr val="FFFF00"/>
              </a:solidFill>
            </a:endParaRPr>
          </a:p>
        </p:txBody>
      </p:sp>
    </p:spTree>
    <p:extLst>
      <p:ext uri="{BB962C8B-B14F-4D97-AF65-F5344CB8AC3E}">
        <p14:creationId xmlns:p14="http://schemas.microsoft.com/office/powerpoint/2010/main" val="5211578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5865340"/>
            <a:ext cx="8410361" cy="164757"/>
          </a:xfrm>
        </p:spPr>
        <p:txBody>
          <a:bodyPr>
            <a:noAutofit/>
          </a:bodyPr>
          <a:lstStyle/>
          <a:p>
            <a:pPr algn="ctr"/>
            <a:r>
              <a:rPr lang="en-US" sz="2800" b="1" dirty="0" smtClean="0">
                <a:solidFill>
                  <a:srgbClr val="FFFF00"/>
                </a:solidFill>
              </a:rPr>
              <a:t>TABLETS OF THE MISSING BROOKWOOD CEMETERY, ENGLAND</a:t>
            </a:r>
            <a:endParaRPr lang="en-US" sz="2800" b="1" dirty="0">
              <a:solidFill>
                <a:srgbClr val="FFFF00"/>
              </a:solidFill>
            </a:endParaRPr>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a:stretch/>
        </p:blipFill>
        <p:spPr>
          <a:xfrm>
            <a:off x="1334529" y="183016"/>
            <a:ext cx="7884083" cy="5062893"/>
          </a:xfrm>
        </p:spPr>
      </p:pic>
    </p:spTree>
    <p:extLst>
      <p:ext uri="{BB962C8B-B14F-4D97-AF65-F5344CB8AC3E}">
        <p14:creationId xmlns:p14="http://schemas.microsoft.com/office/powerpoint/2010/main" val="35102835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570" y="2490756"/>
            <a:ext cx="5030416" cy="3332205"/>
          </a:xfrm>
        </p:spPr>
        <p:txBody>
          <a:bodyPr>
            <a:normAutofit/>
          </a:bodyPr>
          <a:lstStyle/>
          <a:p>
            <a:r>
              <a:rPr lang="en-US" sz="2800" b="1" dirty="0" smtClean="0">
                <a:solidFill>
                  <a:srgbClr val="FFFF00"/>
                </a:solidFill>
              </a:rPr>
              <a:t>LOST AT SEA IN THE ENGLISH CHANNEL ABOARD THE TROOP SHIP MOLDAVIA</a:t>
            </a:r>
            <a:br>
              <a:rPr lang="en-US" sz="2800" b="1" dirty="0" smtClean="0">
                <a:solidFill>
                  <a:srgbClr val="FFFF00"/>
                </a:solidFill>
              </a:rPr>
            </a:br>
            <a:endParaRPr lang="en-US" sz="2800" b="1" dirty="0">
              <a:solidFill>
                <a:srgbClr val="FFFF00"/>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178570" y="131805"/>
            <a:ext cx="6337560" cy="3168780"/>
          </a:xfrm>
        </p:spPr>
      </p:pic>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748583" y="222458"/>
            <a:ext cx="3292690" cy="2268298"/>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012433" y="4417238"/>
            <a:ext cx="3028840" cy="2261534"/>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092519" y="3550981"/>
            <a:ext cx="3108168" cy="3052911"/>
          </a:xfrm>
          <a:prstGeom prst="rect">
            <a:avLst/>
          </a:prstGeom>
        </p:spPr>
      </p:pic>
    </p:spTree>
    <p:extLst>
      <p:ext uri="{BB962C8B-B14F-4D97-AF65-F5344CB8AC3E}">
        <p14:creationId xmlns:p14="http://schemas.microsoft.com/office/powerpoint/2010/main" val="26399080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5923005"/>
            <a:ext cx="5971961" cy="724930"/>
          </a:xfrm>
        </p:spPr>
        <p:txBody>
          <a:bodyPr>
            <a:normAutofit/>
          </a:bodyPr>
          <a:lstStyle/>
          <a:p>
            <a:pPr algn="ctr"/>
            <a:r>
              <a:rPr lang="en-US" sz="3200" b="1" dirty="0" smtClean="0">
                <a:solidFill>
                  <a:srgbClr val="FFFF00"/>
                </a:solidFill>
              </a:rPr>
              <a:t>PRIVATE JOSEPH LESZKIEWICZ</a:t>
            </a:r>
            <a:endParaRPr lang="en-US" sz="3200" b="1" dirty="0">
              <a:solidFill>
                <a:srgbClr val="FFFF00"/>
              </a:solidFill>
            </a:endParaRPr>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a:stretch/>
        </p:blipFill>
        <p:spPr>
          <a:xfrm>
            <a:off x="1878225" y="197922"/>
            <a:ext cx="2932671" cy="5856889"/>
          </a:xfrm>
        </p:spPr>
      </p:pic>
      <p:sp>
        <p:nvSpPr>
          <p:cNvPr id="3" name="TextBox 2"/>
          <p:cNvSpPr txBox="1"/>
          <p:nvPr/>
        </p:nvSpPr>
        <p:spPr>
          <a:xfrm>
            <a:off x="5132173" y="271849"/>
            <a:ext cx="6812692" cy="5047536"/>
          </a:xfrm>
          <a:prstGeom prst="rect">
            <a:avLst/>
          </a:prstGeom>
          <a:noFill/>
        </p:spPr>
        <p:txBody>
          <a:bodyPr wrap="square" rtlCol="0">
            <a:spAutoFit/>
          </a:bodyPr>
          <a:lstStyle/>
          <a:p>
            <a:pPr>
              <a:spcAft>
                <a:spcPts val="1200"/>
              </a:spcAft>
            </a:pPr>
            <a:r>
              <a:rPr lang="en-US" b="1" dirty="0" smtClean="0">
                <a:solidFill>
                  <a:srgbClr val="FFFF00"/>
                </a:solidFill>
              </a:rPr>
              <a:t>Born in South Milwaukee in1896.</a:t>
            </a:r>
          </a:p>
          <a:p>
            <a:pPr>
              <a:spcAft>
                <a:spcPts val="1200"/>
              </a:spcAft>
            </a:pPr>
            <a:r>
              <a:rPr lang="en-US" b="1" dirty="0" smtClean="0">
                <a:solidFill>
                  <a:srgbClr val="FFFF00"/>
                </a:solidFill>
              </a:rPr>
              <a:t>Lived at 1622 Rawson Ave. Later Mother Helen would move to 501 Madison Ave, South Milwaukee.</a:t>
            </a:r>
          </a:p>
          <a:p>
            <a:pPr>
              <a:spcAft>
                <a:spcPts val="1200"/>
              </a:spcAft>
            </a:pPr>
            <a:r>
              <a:rPr lang="en-US" b="1" dirty="0" smtClean="0">
                <a:solidFill>
                  <a:srgbClr val="FFFF00"/>
                </a:solidFill>
              </a:rPr>
              <a:t>Completed 5</a:t>
            </a:r>
            <a:r>
              <a:rPr lang="en-US" b="1" baseline="30000" dirty="0" smtClean="0">
                <a:solidFill>
                  <a:srgbClr val="FFFF00"/>
                </a:solidFill>
              </a:rPr>
              <a:t>th</a:t>
            </a:r>
            <a:r>
              <a:rPr lang="en-US" b="1" dirty="0" smtClean="0">
                <a:solidFill>
                  <a:srgbClr val="FFFF00"/>
                </a:solidFill>
              </a:rPr>
              <a:t> grade. Attended the Polish National church.</a:t>
            </a:r>
          </a:p>
          <a:p>
            <a:pPr>
              <a:spcAft>
                <a:spcPts val="1200"/>
              </a:spcAft>
            </a:pPr>
            <a:r>
              <a:rPr lang="en-US" b="1" dirty="0" smtClean="0">
                <a:solidFill>
                  <a:srgbClr val="FFFF00"/>
                </a:solidFill>
              </a:rPr>
              <a:t>Enlisted March 21, 1917 in Company D, 127</a:t>
            </a:r>
            <a:r>
              <a:rPr lang="en-US" b="1" baseline="30000" dirty="0" smtClean="0">
                <a:solidFill>
                  <a:srgbClr val="FFFF00"/>
                </a:solidFill>
              </a:rPr>
              <a:t>th</a:t>
            </a:r>
            <a:r>
              <a:rPr lang="en-US" b="1" dirty="0" smtClean="0">
                <a:solidFill>
                  <a:srgbClr val="FFFF00"/>
                </a:solidFill>
              </a:rPr>
              <a:t> Infantry, Wisconsin National Guard. Would be assigned as part of the 32</a:t>
            </a:r>
            <a:r>
              <a:rPr lang="en-US" b="1" baseline="30000" dirty="0" smtClean="0">
                <a:solidFill>
                  <a:srgbClr val="FFFF00"/>
                </a:solidFill>
              </a:rPr>
              <a:t>nd</a:t>
            </a:r>
            <a:r>
              <a:rPr lang="en-US" b="1" dirty="0" smtClean="0">
                <a:solidFill>
                  <a:srgbClr val="FFFF00"/>
                </a:solidFill>
              </a:rPr>
              <a:t> Division.</a:t>
            </a:r>
          </a:p>
          <a:p>
            <a:pPr>
              <a:spcAft>
                <a:spcPts val="1200"/>
              </a:spcAft>
            </a:pPr>
            <a:r>
              <a:rPr lang="en-US" b="1" dirty="0" smtClean="0">
                <a:solidFill>
                  <a:srgbClr val="FFFF00"/>
                </a:solidFill>
              </a:rPr>
              <a:t>Fought at Chateau Thiery, Fismes and Soissoins</a:t>
            </a:r>
          </a:p>
          <a:p>
            <a:pPr>
              <a:spcAft>
                <a:spcPts val="1200"/>
              </a:spcAft>
            </a:pPr>
            <a:r>
              <a:rPr lang="en-US" b="1" dirty="0" smtClean="0">
                <a:solidFill>
                  <a:srgbClr val="FFFF00"/>
                </a:solidFill>
              </a:rPr>
              <a:t>KIA August 30, 1918. Age 22</a:t>
            </a:r>
          </a:p>
          <a:p>
            <a:pPr>
              <a:spcAft>
                <a:spcPts val="1200"/>
              </a:spcAft>
            </a:pPr>
            <a:r>
              <a:rPr lang="en-US" b="1" dirty="0" smtClean="0">
                <a:solidFill>
                  <a:srgbClr val="FFFF00"/>
                </a:solidFill>
              </a:rPr>
              <a:t>In his honor his mother donated $200 for a Liberty Loan purchase.</a:t>
            </a:r>
          </a:p>
          <a:p>
            <a:pPr>
              <a:spcAft>
                <a:spcPts val="1200"/>
              </a:spcAft>
            </a:pPr>
            <a:r>
              <a:rPr lang="en-US" b="1" dirty="0" smtClean="0">
                <a:solidFill>
                  <a:srgbClr val="FFFF00"/>
                </a:solidFill>
              </a:rPr>
              <a:t>Disinterred May 24, 1921. Arrive South Milwaukee, July 29,  1921. Buried at Polish National Cemetery (now called Chapel Hill) August 31, 1921</a:t>
            </a:r>
            <a:endParaRPr lang="en-US" b="1" dirty="0">
              <a:solidFill>
                <a:srgbClr val="FFFF00"/>
              </a:solidFill>
            </a:endParaRPr>
          </a:p>
        </p:txBody>
      </p:sp>
    </p:spTree>
    <p:extLst>
      <p:ext uri="{BB962C8B-B14F-4D97-AF65-F5344CB8AC3E}">
        <p14:creationId xmlns:p14="http://schemas.microsoft.com/office/powerpoint/2010/main" val="27910834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5609968"/>
            <a:ext cx="10585150" cy="1046205"/>
          </a:xfrm>
        </p:spPr>
        <p:txBody>
          <a:bodyPr>
            <a:normAutofit/>
          </a:bodyPr>
          <a:lstStyle/>
          <a:p>
            <a:pPr algn="ctr"/>
            <a:r>
              <a:rPr lang="en-US" sz="3200" b="1" dirty="0" smtClean="0">
                <a:solidFill>
                  <a:srgbClr val="FFFF00"/>
                </a:solidFill>
              </a:rPr>
              <a:t>Buried in chapel hill cemetery, greenfield</a:t>
            </a:r>
            <a:endParaRPr lang="en-US" sz="3200" b="1" dirty="0">
              <a:solidFill>
                <a:srgbClr val="FFFF00"/>
              </a:solidFill>
            </a:endParaRPr>
          </a:p>
        </p:txBody>
      </p:sp>
      <p:pic>
        <p:nvPicPr>
          <p:cNvPr id="3" name="Content Placeholder 2"/>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377181" y="123568"/>
            <a:ext cx="6908798" cy="5181599"/>
          </a:xfrm>
        </p:spPr>
      </p:pic>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389341" y="1167715"/>
            <a:ext cx="4739501" cy="3554626"/>
          </a:xfrm>
          <a:prstGeom prst="rect">
            <a:avLst/>
          </a:prstGeom>
        </p:spPr>
      </p:pic>
    </p:spTree>
    <p:extLst>
      <p:ext uri="{BB962C8B-B14F-4D97-AF65-F5344CB8AC3E}">
        <p14:creationId xmlns:p14="http://schemas.microsoft.com/office/powerpoint/2010/main" val="7474198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6735" y="6219568"/>
            <a:ext cx="4621428" cy="453081"/>
          </a:xfrm>
        </p:spPr>
        <p:txBody>
          <a:bodyPr>
            <a:normAutofit fontScale="90000"/>
          </a:bodyPr>
          <a:lstStyle/>
          <a:p>
            <a:pPr algn="ctr"/>
            <a:r>
              <a:rPr lang="en-US" b="1" dirty="0" smtClean="0">
                <a:solidFill>
                  <a:srgbClr val="FFFF00"/>
                </a:solidFill>
              </a:rPr>
              <a:t>PRIVATE JOHN LIBECKI</a:t>
            </a:r>
            <a:endParaRPr lang="en-US" b="1" dirty="0">
              <a:solidFill>
                <a:srgbClr val="FFFF00"/>
              </a:solidFill>
            </a:endParaRPr>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a:stretch/>
        </p:blipFill>
        <p:spPr>
          <a:xfrm>
            <a:off x="1318055" y="181744"/>
            <a:ext cx="3492842" cy="5871301"/>
          </a:xfrm>
        </p:spPr>
      </p:pic>
      <p:sp>
        <p:nvSpPr>
          <p:cNvPr id="3" name="TextBox 2"/>
          <p:cNvSpPr txBox="1"/>
          <p:nvPr/>
        </p:nvSpPr>
        <p:spPr>
          <a:xfrm>
            <a:off x="5173362" y="370702"/>
            <a:ext cx="6672649" cy="4801314"/>
          </a:xfrm>
          <a:prstGeom prst="rect">
            <a:avLst/>
          </a:prstGeom>
          <a:noFill/>
        </p:spPr>
        <p:txBody>
          <a:bodyPr wrap="square" rtlCol="0">
            <a:spAutoFit/>
          </a:bodyPr>
          <a:lstStyle/>
          <a:p>
            <a:pPr>
              <a:spcAft>
                <a:spcPts val="1200"/>
              </a:spcAft>
            </a:pPr>
            <a:r>
              <a:rPr lang="en-US" b="1" dirty="0" smtClean="0">
                <a:solidFill>
                  <a:srgbClr val="FFFF00"/>
                </a:solidFill>
              </a:rPr>
              <a:t>Born April 8,1894.</a:t>
            </a:r>
          </a:p>
          <a:p>
            <a:pPr>
              <a:spcAft>
                <a:spcPts val="1200"/>
              </a:spcAft>
            </a:pPr>
            <a:r>
              <a:rPr lang="en-US" b="1" dirty="0" smtClean="0">
                <a:solidFill>
                  <a:srgbClr val="FFFF00"/>
                </a:solidFill>
              </a:rPr>
              <a:t>Lived at 1232 Minnesota Ave. South Milwaukee.</a:t>
            </a:r>
          </a:p>
          <a:p>
            <a:pPr>
              <a:spcAft>
                <a:spcPts val="1200"/>
              </a:spcAft>
            </a:pPr>
            <a:r>
              <a:rPr lang="en-US" b="1" dirty="0" smtClean="0">
                <a:solidFill>
                  <a:srgbClr val="FFFF00"/>
                </a:solidFill>
              </a:rPr>
              <a:t>Attended St. Adalbert’s grade school.</a:t>
            </a:r>
          </a:p>
          <a:p>
            <a:pPr>
              <a:spcAft>
                <a:spcPts val="1200"/>
              </a:spcAft>
            </a:pPr>
            <a:r>
              <a:rPr lang="en-US" b="1" dirty="0" smtClean="0">
                <a:solidFill>
                  <a:srgbClr val="FFFF00"/>
                </a:solidFill>
              </a:rPr>
              <a:t>Occupation was a car maker at Bucyrus.</a:t>
            </a:r>
          </a:p>
          <a:p>
            <a:pPr>
              <a:spcAft>
                <a:spcPts val="1200"/>
              </a:spcAft>
            </a:pPr>
            <a:r>
              <a:rPr lang="en-US" b="1" dirty="0" smtClean="0">
                <a:solidFill>
                  <a:srgbClr val="FFFF00"/>
                </a:solidFill>
              </a:rPr>
              <a:t>Entered service November 18, 1917.</a:t>
            </a:r>
          </a:p>
          <a:p>
            <a:pPr>
              <a:spcAft>
                <a:spcPts val="1200"/>
              </a:spcAft>
            </a:pPr>
            <a:r>
              <a:rPr lang="en-US" b="1" dirty="0" smtClean="0">
                <a:solidFill>
                  <a:srgbClr val="FFFF00"/>
                </a:solidFill>
              </a:rPr>
              <a:t>Assigned to Company G, 47</a:t>
            </a:r>
            <a:r>
              <a:rPr lang="en-US" b="1" baseline="30000" dirty="0" smtClean="0">
                <a:solidFill>
                  <a:srgbClr val="FFFF00"/>
                </a:solidFill>
              </a:rPr>
              <a:t>th</a:t>
            </a:r>
            <a:r>
              <a:rPr lang="en-US" b="1" dirty="0" smtClean="0">
                <a:solidFill>
                  <a:srgbClr val="FFFF00"/>
                </a:solidFill>
              </a:rPr>
              <a:t> Infantry Regiment, 4</a:t>
            </a:r>
            <a:r>
              <a:rPr lang="en-US" b="1" baseline="30000" dirty="0" smtClean="0">
                <a:solidFill>
                  <a:srgbClr val="FFFF00"/>
                </a:solidFill>
              </a:rPr>
              <a:t>th</a:t>
            </a:r>
            <a:r>
              <a:rPr lang="en-US" b="1" dirty="0" smtClean="0">
                <a:solidFill>
                  <a:srgbClr val="FFFF00"/>
                </a:solidFill>
              </a:rPr>
              <a:t> Infantry Division as a Wagoneer.</a:t>
            </a:r>
          </a:p>
          <a:p>
            <a:pPr>
              <a:spcAft>
                <a:spcPts val="1200"/>
              </a:spcAft>
            </a:pPr>
            <a:r>
              <a:rPr lang="en-US" b="1" dirty="0" smtClean="0">
                <a:solidFill>
                  <a:srgbClr val="FFFF00"/>
                </a:solidFill>
              </a:rPr>
              <a:t>KIA September 27, 1918, Poison Gas. Age 24.</a:t>
            </a:r>
          </a:p>
          <a:p>
            <a:pPr>
              <a:spcAft>
                <a:spcPts val="1200"/>
              </a:spcAft>
            </a:pPr>
            <a:r>
              <a:rPr lang="en-US" b="1" dirty="0" smtClean="0">
                <a:solidFill>
                  <a:srgbClr val="FFFF00"/>
                </a:solidFill>
              </a:rPr>
              <a:t>Remains returned home on November 10, 1921. Funeral from St. Adalbert’s was on November 15, 1921.</a:t>
            </a:r>
          </a:p>
          <a:p>
            <a:pPr>
              <a:spcAft>
                <a:spcPts val="1200"/>
              </a:spcAft>
            </a:pPr>
            <a:endParaRPr lang="en-US" b="1" dirty="0" smtClean="0">
              <a:solidFill>
                <a:srgbClr val="FFFF00"/>
              </a:solidFill>
            </a:endParaRPr>
          </a:p>
          <a:p>
            <a:pPr>
              <a:spcAft>
                <a:spcPts val="1200"/>
              </a:spcAft>
            </a:pPr>
            <a:endParaRPr lang="en-US" b="1" dirty="0">
              <a:solidFill>
                <a:srgbClr val="FFFF00"/>
              </a:solidFill>
            </a:endParaRPr>
          </a:p>
        </p:txBody>
      </p:sp>
    </p:spTree>
    <p:extLst>
      <p:ext uri="{BB962C8B-B14F-4D97-AF65-F5344CB8AC3E}">
        <p14:creationId xmlns:p14="http://schemas.microsoft.com/office/powerpoint/2010/main" val="29549984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5568778"/>
            <a:ext cx="8534400" cy="1112107"/>
          </a:xfrm>
        </p:spPr>
        <p:txBody>
          <a:bodyPr>
            <a:normAutofit fontScale="90000"/>
          </a:bodyPr>
          <a:lstStyle/>
          <a:p>
            <a:pPr algn="ctr"/>
            <a:r>
              <a:rPr lang="en-US" b="1" dirty="0">
                <a:solidFill>
                  <a:srgbClr val="FFFF00"/>
                </a:solidFill>
              </a:rPr>
              <a:t>BURIED AT HOLY </a:t>
            </a:r>
            <a:r>
              <a:rPr lang="en-US" b="1" dirty="0" smtClean="0">
                <a:solidFill>
                  <a:srgbClr val="FFFF00"/>
                </a:solidFill>
              </a:rPr>
              <a:t>Sepulcher CEMETERY CUDAHY</a:t>
            </a:r>
            <a:endParaRPr lang="en-US" b="1" dirty="0">
              <a:solidFill>
                <a:srgbClr val="FFFF00"/>
              </a:solidFill>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5817501" y="362464"/>
            <a:ext cx="6106984" cy="4580239"/>
          </a:xfrm>
        </p:spPr>
      </p:pic>
      <p:pic>
        <p:nvPicPr>
          <p:cNvPr id="3" name="Picture 2"/>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239219" y="1383957"/>
            <a:ext cx="5358531" cy="3418703"/>
          </a:xfrm>
          <a:prstGeom prst="rect">
            <a:avLst/>
          </a:prstGeom>
        </p:spPr>
      </p:pic>
    </p:spTree>
    <p:extLst>
      <p:ext uri="{BB962C8B-B14F-4D97-AF65-F5344CB8AC3E}">
        <p14:creationId xmlns:p14="http://schemas.microsoft.com/office/powerpoint/2010/main" val="2659634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5939481"/>
            <a:ext cx="4373820" cy="774356"/>
          </a:xfrm>
        </p:spPr>
        <p:txBody>
          <a:bodyPr>
            <a:normAutofit fontScale="90000"/>
          </a:bodyPr>
          <a:lstStyle/>
          <a:p>
            <a:pPr algn="ctr"/>
            <a:r>
              <a:rPr lang="en-US" sz="3200" b="1" dirty="0" smtClean="0">
                <a:solidFill>
                  <a:srgbClr val="FFFF00"/>
                </a:solidFill>
              </a:rPr>
              <a:t>Seaman</a:t>
            </a:r>
            <a:br>
              <a:rPr lang="en-US" sz="3200" b="1" dirty="0" smtClean="0">
                <a:solidFill>
                  <a:srgbClr val="FFFF00"/>
                </a:solidFill>
              </a:rPr>
            </a:br>
            <a:r>
              <a:rPr lang="en-US" sz="3200" b="1" dirty="0" smtClean="0">
                <a:solidFill>
                  <a:srgbClr val="FFFF00"/>
                </a:solidFill>
              </a:rPr>
              <a:t>RAYMOND L. MALNORY</a:t>
            </a:r>
            <a:endParaRPr lang="en-US" sz="3200" b="1" dirty="0">
              <a:solidFill>
                <a:srgbClr val="FFFF00"/>
              </a:solidFill>
            </a:endParaRPr>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a:stretch/>
        </p:blipFill>
        <p:spPr>
          <a:xfrm>
            <a:off x="1153298" y="156519"/>
            <a:ext cx="3245708" cy="5673463"/>
          </a:xfrm>
        </p:spPr>
      </p:pic>
      <p:sp>
        <p:nvSpPr>
          <p:cNvPr id="3" name="TextBox 2"/>
          <p:cNvSpPr txBox="1"/>
          <p:nvPr/>
        </p:nvSpPr>
        <p:spPr>
          <a:xfrm>
            <a:off x="4637903" y="263611"/>
            <a:ext cx="7125729" cy="2800767"/>
          </a:xfrm>
          <a:prstGeom prst="rect">
            <a:avLst/>
          </a:prstGeom>
          <a:noFill/>
        </p:spPr>
        <p:txBody>
          <a:bodyPr wrap="square" rtlCol="0">
            <a:spAutoFit/>
          </a:bodyPr>
          <a:lstStyle/>
          <a:p>
            <a:pPr>
              <a:spcAft>
                <a:spcPts val="1200"/>
              </a:spcAft>
            </a:pPr>
            <a:r>
              <a:rPr lang="en-US" b="1" dirty="0" smtClean="0">
                <a:solidFill>
                  <a:srgbClr val="FFFF00"/>
                </a:solidFill>
              </a:rPr>
              <a:t>Born November 11, 1899 in Carrollville, Oak Creek.</a:t>
            </a:r>
          </a:p>
          <a:p>
            <a:pPr>
              <a:spcAft>
                <a:spcPts val="1200"/>
              </a:spcAft>
            </a:pPr>
            <a:r>
              <a:rPr lang="en-US" b="1" dirty="0" smtClean="0">
                <a:solidFill>
                  <a:srgbClr val="FFFF00"/>
                </a:solidFill>
              </a:rPr>
              <a:t>Lived at 907 Michigan Ave South Milwaukee.</a:t>
            </a:r>
          </a:p>
          <a:p>
            <a:pPr>
              <a:spcAft>
                <a:spcPts val="1200"/>
              </a:spcAft>
            </a:pPr>
            <a:r>
              <a:rPr lang="en-US" b="1" dirty="0" smtClean="0">
                <a:solidFill>
                  <a:srgbClr val="FFFF00"/>
                </a:solidFill>
              </a:rPr>
              <a:t>Completed 8</a:t>
            </a:r>
            <a:r>
              <a:rPr lang="en-US" b="1" baseline="30000" dirty="0" smtClean="0">
                <a:solidFill>
                  <a:srgbClr val="FFFF00"/>
                </a:solidFill>
              </a:rPr>
              <a:t>th</a:t>
            </a:r>
            <a:r>
              <a:rPr lang="en-US" b="1" dirty="0" smtClean="0">
                <a:solidFill>
                  <a:srgbClr val="FFFF00"/>
                </a:solidFill>
              </a:rPr>
              <a:t> Grade and worked as a farmer.</a:t>
            </a:r>
          </a:p>
          <a:p>
            <a:pPr>
              <a:spcAft>
                <a:spcPts val="1200"/>
              </a:spcAft>
            </a:pPr>
            <a:r>
              <a:rPr lang="en-US" b="1" dirty="0" smtClean="0">
                <a:solidFill>
                  <a:srgbClr val="FFFF00"/>
                </a:solidFill>
              </a:rPr>
              <a:t>Enlisted in the US Navy in Detroit July 13, 1918.</a:t>
            </a:r>
          </a:p>
          <a:p>
            <a:pPr>
              <a:spcAft>
                <a:spcPts val="1200"/>
              </a:spcAft>
            </a:pPr>
            <a:r>
              <a:rPr lang="en-US" b="1" dirty="0" smtClean="0">
                <a:solidFill>
                  <a:srgbClr val="FFFF00"/>
                </a:solidFill>
              </a:rPr>
              <a:t>Mother was living in Lake Ann, MI.</a:t>
            </a:r>
          </a:p>
          <a:p>
            <a:pPr>
              <a:spcAft>
                <a:spcPts val="1200"/>
              </a:spcAft>
            </a:pPr>
            <a:r>
              <a:rPr lang="en-US" b="1" dirty="0" smtClean="0">
                <a:solidFill>
                  <a:srgbClr val="FFFF00"/>
                </a:solidFill>
              </a:rPr>
              <a:t>Died of pneumonia at the at the US Navy Rifle Range Camp Logan IL. October 8, 1918. Age 18.</a:t>
            </a:r>
          </a:p>
        </p:txBody>
      </p:sp>
    </p:spTree>
    <p:extLst>
      <p:ext uri="{BB962C8B-B14F-4D97-AF65-F5344CB8AC3E}">
        <p14:creationId xmlns:p14="http://schemas.microsoft.com/office/powerpoint/2010/main" val="27720921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5272216"/>
            <a:ext cx="8534400" cy="1359243"/>
          </a:xfrm>
        </p:spPr>
        <p:txBody>
          <a:bodyPr>
            <a:normAutofit/>
          </a:bodyPr>
          <a:lstStyle/>
          <a:p>
            <a:pPr algn="ctr"/>
            <a:r>
              <a:rPr lang="en-US" sz="3200" b="1" dirty="0" smtClean="0">
                <a:solidFill>
                  <a:srgbClr val="FFFF00"/>
                </a:solidFill>
              </a:rPr>
              <a:t>BURIED AT GOOD HOPE CEMETERY MILWAUKEE</a:t>
            </a:r>
            <a:endParaRPr lang="en-US" sz="3200" b="1" dirty="0">
              <a:solidFill>
                <a:srgbClr val="FFFF00"/>
              </a:solidFill>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1780961" y="115330"/>
            <a:ext cx="6634205" cy="4975654"/>
          </a:xfrm>
        </p:spPr>
      </p:pic>
    </p:spTree>
    <p:extLst>
      <p:ext uri="{BB962C8B-B14F-4D97-AF65-F5344CB8AC3E}">
        <p14:creationId xmlns:p14="http://schemas.microsoft.com/office/powerpoint/2010/main" val="6173932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5923005"/>
            <a:ext cx="5469453" cy="741406"/>
          </a:xfrm>
        </p:spPr>
        <p:txBody>
          <a:bodyPr>
            <a:normAutofit fontScale="90000"/>
          </a:bodyPr>
          <a:lstStyle/>
          <a:p>
            <a:pPr algn="ctr"/>
            <a:r>
              <a:rPr lang="en-US" sz="3200" b="1" dirty="0" smtClean="0">
                <a:solidFill>
                  <a:srgbClr val="FFFF00"/>
                </a:solidFill>
              </a:rPr>
              <a:t>PRIVATE </a:t>
            </a:r>
            <a:br>
              <a:rPr lang="en-US" sz="3200" b="1" dirty="0" smtClean="0">
                <a:solidFill>
                  <a:srgbClr val="FFFF00"/>
                </a:solidFill>
              </a:rPr>
            </a:br>
            <a:r>
              <a:rPr lang="en-US" sz="3200" b="1" dirty="0" smtClean="0">
                <a:solidFill>
                  <a:srgbClr val="FFFF00"/>
                </a:solidFill>
              </a:rPr>
              <a:t>MAURICE C. J. O’BRIEN</a:t>
            </a:r>
            <a:endParaRPr lang="en-US" sz="3200" b="1" dirty="0">
              <a:solidFill>
                <a:srgbClr val="FFFF00"/>
              </a:solidFill>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1083385" y="131807"/>
            <a:ext cx="4262972" cy="5552699"/>
          </a:xfrm>
        </p:spPr>
      </p:pic>
      <p:sp>
        <p:nvSpPr>
          <p:cNvPr id="5" name="TextBox 4"/>
          <p:cNvSpPr txBox="1"/>
          <p:nvPr/>
        </p:nvSpPr>
        <p:spPr>
          <a:xfrm>
            <a:off x="5593493" y="296562"/>
            <a:ext cx="6318422" cy="4247317"/>
          </a:xfrm>
          <a:prstGeom prst="rect">
            <a:avLst/>
          </a:prstGeom>
          <a:noFill/>
        </p:spPr>
        <p:txBody>
          <a:bodyPr wrap="square" rtlCol="0">
            <a:spAutoFit/>
          </a:bodyPr>
          <a:lstStyle/>
          <a:p>
            <a:pPr>
              <a:spcAft>
                <a:spcPts val="1200"/>
              </a:spcAft>
            </a:pPr>
            <a:r>
              <a:rPr lang="en-US" b="1" dirty="0" smtClean="0">
                <a:solidFill>
                  <a:srgbClr val="FFFF00"/>
                </a:solidFill>
              </a:rPr>
              <a:t>Born January 6, 1901.    </a:t>
            </a:r>
          </a:p>
          <a:p>
            <a:pPr>
              <a:spcAft>
                <a:spcPts val="1200"/>
              </a:spcAft>
            </a:pPr>
            <a:r>
              <a:rPr lang="en-US" b="1" dirty="0" smtClean="0">
                <a:solidFill>
                  <a:srgbClr val="FFFF00"/>
                </a:solidFill>
              </a:rPr>
              <a:t>Lived at 805 Michigan Ave. South Milwaukee.</a:t>
            </a:r>
          </a:p>
          <a:p>
            <a:pPr>
              <a:spcAft>
                <a:spcPts val="1200"/>
              </a:spcAft>
            </a:pPr>
            <a:r>
              <a:rPr lang="en-US" b="1" dirty="0" smtClean="0">
                <a:solidFill>
                  <a:srgbClr val="FFFF00"/>
                </a:solidFill>
              </a:rPr>
              <a:t>Had two years of High School.</a:t>
            </a:r>
          </a:p>
          <a:p>
            <a:pPr>
              <a:spcAft>
                <a:spcPts val="1200"/>
              </a:spcAft>
            </a:pPr>
            <a:r>
              <a:rPr lang="en-US" b="1" dirty="0" smtClean="0">
                <a:solidFill>
                  <a:srgbClr val="FFFF00"/>
                </a:solidFill>
              </a:rPr>
              <a:t>Entered service at age 16 in July 1917.</a:t>
            </a:r>
          </a:p>
          <a:p>
            <a:pPr>
              <a:spcAft>
                <a:spcPts val="1200"/>
              </a:spcAft>
            </a:pPr>
            <a:r>
              <a:rPr lang="en-US" b="1" dirty="0" smtClean="0">
                <a:solidFill>
                  <a:srgbClr val="FFFF00"/>
                </a:solidFill>
              </a:rPr>
              <a:t>Assigned to Company F, 127</a:t>
            </a:r>
            <a:r>
              <a:rPr lang="en-US" b="1" baseline="30000" dirty="0" smtClean="0">
                <a:solidFill>
                  <a:srgbClr val="FFFF00"/>
                </a:solidFill>
              </a:rPr>
              <a:t>th</a:t>
            </a:r>
            <a:r>
              <a:rPr lang="en-US" b="1" dirty="0" smtClean="0">
                <a:solidFill>
                  <a:srgbClr val="FFFF00"/>
                </a:solidFill>
              </a:rPr>
              <a:t> Infantry, 32</a:t>
            </a:r>
            <a:r>
              <a:rPr lang="en-US" b="1" baseline="30000" dirty="0" smtClean="0">
                <a:solidFill>
                  <a:srgbClr val="FFFF00"/>
                </a:solidFill>
              </a:rPr>
              <a:t>nd</a:t>
            </a:r>
            <a:r>
              <a:rPr lang="en-US" b="1" dirty="0" smtClean="0">
                <a:solidFill>
                  <a:srgbClr val="FFFF00"/>
                </a:solidFill>
              </a:rPr>
              <a:t> Division.</a:t>
            </a:r>
          </a:p>
          <a:p>
            <a:pPr>
              <a:spcAft>
                <a:spcPts val="1200"/>
              </a:spcAft>
            </a:pPr>
            <a:r>
              <a:rPr lang="en-US" b="1" dirty="0" smtClean="0">
                <a:solidFill>
                  <a:srgbClr val="FFFF00"/>
                </a:solidFill>
              </a:rPr>
              <a:t>Fought at Chateau Thiery, and Cierges. </a:t>
            </a:r>
          </a:p>
          <a:p>
            <a:pPr>
              <a:spcAft>
                <a:spcPts val="1200"/>
              </a:spcAft>
            </a:pPr>
            <a:r>
              <a:rPr lang="en-US" b="1" dirty="0" smtClean="0">
                <a:solidFill>
                  <a:srgbClr val="FFFF00"/>
                </a:solidFill>
              </a:rPr>
              <a:t>KIA by shrapnel on August 21, 1918. Age 17.</a:t>
            </a:r>
          </a:p>
          <a:p>
            <a:pPr>
              <a:spcAft>
                <a:spcPts val="1200"/>
              </a:spcAft>
            </a:pPr>
            <a:r>
              <a:rPr lang="en-US" b="1" dirty="0" smtClean="0">
                <a:solidFill>
                  <a:srgbClr val="FFFF00"/>
                </a:solidFill>
              </a:rPr>
              <a:t>Body Returned home on July 29, 1921.</a:t>
            </a:r>
          </a:p>
          <a:p>
            <a:pPr>
              <a:spcAft>
                <a:spcPts val="1200"/>
              </a:spcAft>
            </a:pPr>
            <a:r>
              <a:rPr lang="en-US" b="1" dirty="0" smtClean="0">
                <a:solidFill>
                  <a:srgbClr val="FFFF00"/>
                </a:solidFill>
              </a:rPr>
              <a:t>Funeral from St. John’s church on August 1, 1921.</a:t>
            </a:r>
          </a:p>
          <a:p>
            <a:pPr>
              <a:spcAft>
                <a:spcPts val="1200"/>
              </a:spcAft>
            </a:pPr>
            <a:endParaRPr lang="en-US" b="1" dirty="0">
              <a:solidFill>
                <a:srgbClr val="FFFF00"/>
              </a:solidFill>
            </a:endParaRPr>
          </a:p>
        </p:txBody>
      </p:sp>
    </p:spTree>
    <p:extLst>
      <p:ext uri="{BB962C8B-B14F-4D97-AF65-F5344CB8AC3E}">
        <p14:creationId xmlns:p14="http://schemas.microsoft.com/office/powerpoint/2010/main" val="24645154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5395783"/>
            <a:ext cx="8534400" cy="1161535"/>
          </a:xfrm>
        </p:spPr>
        <p:txBody>
          <a:bodyPr>
            <a:normAutofit fontScale="90000"/>
          </a:bodyPr>
          <a:lstStyle/>
          <a:p>
            <a:pPr algn="ctr"/>
            <a:r>
              <a:rPr lang="en-US" b="1" dirty="0" smtClean="0">
                <a:solidFill>
                  <a:srgbClr val="FFFF00"/>
                </a:solidFill>
              </a:rPr>
              <a:t>BURIED At HOLY Sepulcher cemetery cudahy</a:t>
            </a:r>
            <a:endParaRPr lang="en-US" b="1" dirty="0">
              <a:solidFill>
                <a:srgbClr val="FFFF00"/>
              </a:solidFill>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4812744" y="393700"/>
            <a:ext cx="6687278" cy="5015460"/>
          </a:xfrm>
        </p:spPr>
      </p:pic>
      <p:pic>
        <p:nvPicPr>
          <p:cNvPr id="3" name="Picture 2"/>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84212" y="393700"/>
            <a:ext cx="3239329" cy="4491338"/>
          </a:xfrm>
          <a:prstGeom prst="rect">
            <a:avLst/>
          </a:prstGeom>
        </p:spPr>
      </p:pic>
    </p:spTree>
    <p:extLst>
      <p:ext uri="{BB962C8B-B14F-4D97-AF65-F5344CB8AC3E}">
        <p14:creationId xmlns:p14="http://schemas.microsoft.com/office/powerpoint/2010/main" val="38796554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5857103"/>
            <a:ext cx="8534400" cy="799070"/>
          </a:xfrm>
        </p:spPr>
        <p:txBody>
          <a:bodyPr>
            <a:normAutofit/>
          </a:bodyPr>
          <a:lstStyle/>
          <a:p>
            <a:pPr algn="ctr"/>
            <a:r>
              <a:rPr lang="en-US" sz="3200" b="1" dirty="0" smtClean="0">
                <a:solidFill>
                  <a:srgbClr val="FFFF00"/>
                </a:solidFill>
              </a:rPr>
              <a:t>Pfc VINTON j. MOORE</a:t>
            </a:r>
            <a:endParaRPr lang="en-US" sz="3200" b="1" dirty="0">
              <a:solidFill>
                <a:srgbClr val="FFFF00"/>
              </a:solidFill>
            </a:endParaRPr>
          </a:p>
        </p:txBody>
      </p:sp>
      <p:sp>
        <p:nvSpPr>
          <p:cNvPr id="3" name="Content Placeholder 2"/>
          <p:cNvSpPr>
            <a:spLocks noGrp="1"/>
          </p:cNvSpPr>
          <p:nvPr>
            <p:ph idx="1"/>
          </p:nvPr>
        </p:nvSpPr>
        <p:spPr>
          <a:xfrm>
            <a:off x="684212" y="685800"/>
            <a:ext cx="8534400" cy="4792362"/>
          </a:xfrm>
        </p:spPr>
        <p:txBody>
          <a:bodyPr/>
          <a:lstStyle/>
          <a:p>
            <a:r>
              <a:rPr lang="en-US" b="1" dirty="0" smtClean="0">
                <a:solidFill>
                  <a:srgbClr val="FFFF00"/>
                </a:solidFill>
              </a:rPr>
              <a:t>Born 1898.</a:t>
            </a:r>
          </a:p>
          <a:p>
            <a:r>
              <a:rPr lang="en-US" b="1" dirty="0" smtClean="0">
                <a:solidFill>
                  <a:srgbClr val="FFFF00"/>
                </a:solidFill>
              </a:rPr>
              <a:t>Lived in Ladysmith, WI came to work at Bucyrus.</a:t>
            </a:r>
          </a:p>
          <a:p>
            <a:r>
              <a:rPr lang="en-US" b="1" dirty="0" smtClean="0">
                <a:solidFill>
                  <a:srgbClr val="FFFF00"/>
                </a:solidFill>
              </a:rPr>
              <a:t>Parent lived in Minnesota.</a:t>
            </a:r>
          </a:p>
          <a:p>
            <a:r>
              <a:rPr lang="en-US" b="1" dirty="0" smtClean="0">
                <a:solidFill>
                  <a:srgbClr val="FFFF00"/>
                </a:solidFill>
              </a:rPr>
              <a:t>Enlisted on March 31. Not clear if it was in 1917.</a:t>
            </a:r>
          </a:p>
          <a:p>
            <a:r>
              <a:rPr lang="en-US" b="1" dirty="0" smtClean="0">
                <a:solidFill>
                  <a:srgbClr val="FFFF00"/>
                </a:solidFill>
              </a:rPr>
              <a:t>Assigned to Company F, 17</a:t>
            </a:r>
            <a:r>
              <a:rPr lang="en-US" b="1" baseline="30000" dirty="0" smtClean="0">
                <a:solidFill>
                  <a:srgbClr val="FFFF00"/>
                </a:solidFill>
              </a:rPr>
              <a:t>th</a:t>
            </a:r>
            <a:r>
              <a:rPr lang="en-US" b="1" dirty="0" smtClean="0">
                <a:solidFill>
                  <a:srgbClr val="FFFF00"/>
                </a:solidFill>
              </a:rPr>
              <a:t> Infantry Regiment, 32</a:t>
            </a:r>
            <a:r>
              <a:rPr lang="en-US" b="1" baseline="30000" dirty="0" smtClean="0">
                <a:solidFill>
                  <a:srgbClr val="FFFF00"/>
                </a:solidFill>
              </a:rPr>
              <a:t>nd</a:t>
            </a:r>
            <a:r>
              <a:rPr lang="en-US" b="1" dirty="0" smtClean="0">
                <a:solidFill>
                  <a:srgbClr val="FFFF00"/>
                </a:solidFill>
              </a:rPr>
              <a:t> Division.</a:t>
            </a:r>
          </a:p>
          <a:p>
            <a:r>
              <a:rPr lang="en-US" b="1" dirty="0" smtClean="0">
                <a:solidFill>
                  <a:srgbClr val="FFFF00"/>
                </a:solidFill>
              </a:rPr>
              <a:t>Not sure of rank, found him listed as Corporal and later as PFC.</a:t>
            </a:r>
          </a:p>
          <a:p>
            <a:r>
              <a:rPr lang="en-US" b="1" dirty="0" smtClean="0">
                <a:solidFill>
                  <a:srgbClr val="FFFF00"/>
                </a:solidFill>
              </a:rPr>
              <a:t>KIA July 30, 1918, Machine gun fire to the head. Age 20.</a:t>
            </a:r>
          </a:p>
          <a:p>
            <a:r>
              <a:rPr lang="en-US" b="1" dirty="0" smtClean="0">
                <a:solidFill>
                  <a:srgbClr val="FFFF00"/>
                </a:solidFill>
              </a:rPr>
              <a:t>We have no picture on PFC Moore.</a:t>
            </a:r>
            <a:endParaRPr lang="en-US" b="1" dirty="0">
              <a:solidFill>
                <a:srgbClr val="FFFF00"/>
              </a:solidFill>
            </a:endParaRPr>
          </a:p>
        </p:txBody>
      </p:sp>
    </p:spTree>
    <p:extLst>
      <p:ext uri="{BB962C8B-B14F-4D97-AF65-F5344CB8AC3E}">
        <p14:creationId xmlns:p14="http://schemas.microsoft.com/office/powerpoint/2010/main" val="17417272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5219190"/>
            <a:ext cx="8542166" cy="1000378"/>
          </a:xfrm>
        </p:spPr>
        <p:txBody>
          <a:bodyPr>
            <a:normAutofit fontScale="90000"/>
          </a:bodyPr>
          <a:lstStyle/>
          <a:p>
            <a:pPr algn="ctr"/>
            <a:r>
              <a:rPr lang="en-US" b="1" dirty="0" smtClean="0">
                <a:solidFill>
                  <a:srgbClr val="FFFF00"/>
                </a:solidFill>
              </a:rPr>
              <a:t>BURIED IN OISE-AIsNE CEMETERY</a:t>
            </a:r>
            <a:br>
              <a:rPr lang="en-US" b="1" dirty="0" smtClean="0">
                <a:solidFill>
                  <a:srgbClr val="FFFF00"/>
                </a:solidFill>
              </a:rPr>
            </a:br>
            <a:r>
              <a:rPr lang="en-US" b="1" dirty="0" smtClean="0">
                <a:solidFill>
                  <a:srgbClr val="FFFF00"/>
                </a:solidFill>
              </a:rPr>
              <a:t>FRANCE</a:t>
            </a:r>
            <a:endParaRPr lang="en-US" b="1" dirty="0">
              <a:solidFill>
                <a:srgbClr val="FFFF00"/>
              </a:solidFill>
            </a:endParaRPr>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a:stretch/>
        </p:blipFill>
        <p:spPr>
          <a:xfrm>
            <a:off x="1334530" y="245362"/>
            <a:ext cx="7381102" cy="4973827"/>
          </a:xfrm>
        </p:spPr>
      </p:pic>
    </p:spTree>
    <p:extLst>
      <p:ext uri="{BB962C8B-B14F-4D97-AF65-F5344CB8AC3E}">
        <p14:creationId xmlns:p14="http://schemas.microsoft.com/office/powerpoint/2010/main" val="118814381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5914768"/>
            <a:ext cx="8534400" cy="708454"/>
          </a:xfrm>
        </p:spPr>
        <p:txBody>
          <a:bodyPr>
            <a:normAutofit/>
          </a:bodyPr>
          <a:lstStyle/>
          <a:p>
            <a:pPr algn="ctr"/>
            <a:r>
              <a:rPr lang="en-US" sz="3200" b="1" dirty="0" smtClean="0">
                <a:solidFill>
                  <a:srgbClr val="FFFF00"/>
                </a:solidFill>
              </a:rPr>
              <a:t>PRIVATE EDWARD ODRY</a:t>
            </a:r>
            <a:endParaRPr lang="en-US" sz="3200" b="1" dirty="0">
              <a:solidFill>
                <a:srgbClr val="FFFF00"/>
              </a:solidFill>
            </a:endParaRPr>
          </a:p>
        </p:txBody>
      </p:sp>
      <p:sp>
        <p:nvSpPr>
          <p:cNvPr id="3" name="Content Placeholder 2"/>
          <p:cNvSpPr>
            <a:spLocks noGrp="1"/>
          </p:cNvSpPr>
          <p:nvPr>
            <p:ph idx="1"/>
          </p:nvPr>
        </p:nvSpPr>
        <p:spPr>
          <a:xfrm>
            <a:off x="403655" y="856734"/>
            <a:ext cx="7718853" cy="4357817"/>
          </a:xfrm>
        </p:spPr>
        <p:txBody>
          <a:bodyPr>
            <a:normAutofit lnSpcReduction="10000"/>
          </a:bodyPr>
          <a:lstStyle/>
          <a:p>
            <a:r>
              <a:rPr lang="en-US" b="1" dirty="0" smtClean="0">
                <a:solidFill>
                  <a:srgbClr val="FFFF00"/>
                </a:solidFill>
              </a:rPr>
              <a:t>Born 1898</a:t>
            </a:r>
          </a:p>
          <a:p>
            <a:r>
              <a:rPr lang="en-US" b="1" dirty="0" smtClean="0">
                <a:solidFill>
                  <a:srgbClr val="FFFF00"/>
                </a:solidFill>
              </a:rPr>
              <a:t>Lived at 1421 Menomonee Ave, South Milwaukee.</a:t>
            </a:r>
          </a:p>
          <a:p>
            <a:r>
              <a:rPr lang="en-US" b="1" dirty="0" smtClean="0">
                <a:solidFill>
                  <a:srgbClr val="FFFF00"/>
                </a:solidFill>
              </a:rPr>
              <a:t>After the war the family would move to Trenton, NJ.</a:t>
            </a:r>
          </a:p>
          <a:p>
            <a:r>
              <a:rPr lang="en-US" b="1" dirty="0" smtClean="0">
                <a:solidFill>
                  <a:srgbClr val="FFFF00"/>
                </a:solidFill>
              </a:rPr>
              <a:t>Edward enlisted in the USMC May 19, 1917.</a:t>
            </a:r>
          </a:p>
          <a:p>
            <a:r>
              <a:rPr lang="en-US" b="1" dirty="0" smtClean="0">
                <a:solidFill>
                  <a:srgbClr val="FFFF00"/>
                </a:solidFill>
              </a:rPr>
              <a:t>Assigned to 80</a:t>
            </a:r>
            <a:r>
              <a:rPr lang="en-US" b="1" baseline="30000" dirty="0" smtClean="0">
                <a:solidFill>
                  <a:srgbClr val="FFFF00"/>
                </a:solidFill>
              </a:rPr>
              <a:t>th</a:t>
            </a:r>
            <a:r>
              <a:rPr lang="en-US" b="1" dirty="0" smtClean="0">
                <a:solidFill>
                  <a:srgbClr val="FFFF00"/>
                </a:solidFill>
              </a:rPr>
              <a:t> Company, 6</a:t>
            </a:r>
            <a:r>
              <a:rPr lang="en-US" b="1" baseline="30000" dirty="0" smtClean="0">
                <a:solidFill>
                  <a:srgbClr val="FFFF00"/>
                </a:solidFill>
              </a:rPr>
              <a:t>th</a:t>
            </a:r>
            <a:r>
              <a:rPr lang="en-US" b="1" dirty="0" smtClean="0">
                <a:solidFill>
                  <a:srgbClr val="FFFF00"/>
                </a:solidFill>
              </a:rPr>
              <a:t> Marine Regiment, 2</a:t>
            </a:r>
            <a:r>
              <a:rPr lang="en-US" b="1" baseline="30000" dirty="0" smtClean="0">
                <a:solidFill>
                  <a:srgbClr val="FFFF00"/>
                </a:solidFill>
              </a:rPr>
              <a:t>nd</a:t>
            </a:r>
            <a:r>
              <a:rPr lang="en-US" b="1" dirty="0" smtClean="0">
                <a:solidFill>
                  <a:srgbClr val="FFFF00"/>
                </a:solidFill>
              </a:rPr>
              <a:t> Army Division.</a:t>
            </a:r>
          </a:p>
          <a:p>
            <a:r>
              <a:rPr lang="en-US" b="1" dirty="0" smtClean="0">
                <a:solidFill>
                  <a:srgbClr val="FFFF00"/>
                </a:solidFill>
              </a:rPr>
              <a:t>KIA October 7, 1918, Gun Shot Wound near Blanc Mont Champagne. Age 20.</a:t>
            </a:r>
          </a:p>
          <a:p>
            <a:r>
              <a:rPr lang="en-US" b="1" dirty="0" smtClean="0">
                <a:solidFill>
                  <a:srgbClr val="FFFF00"/>
                </a:solidFill>
              </a:rPr>
              <a:t>Mother Rose attended the 1930 Mother’s pilgrimage to visit her sons grave in France.</a:t>
            </a:r>
          </a:p>
          <a:p>
            <a:r>
              <a:rPr lang="en-US" b="1" dirty="0" smtClean="0">
                <a:solidFill>
                  <a:srgbClr val="FFFF00"/>
                </a:solidFill>
              </a:rPr>
              <a:t>We have no picture of Private Odry.</a:t>
            </a:r>
          </a:p>
          <a:p>
            <a:endParaRPr lang="en-US" b="1" dirty="0" smtClean="0">
              <a:solidFill>
                <a:srgbClr val="FFFF00"/>
              </a:solidFill>
            </a:endParaRPr>
          </a:p>
          <a:p>
            <a:endParaRPr lang="en-US" b="1" dirty="0" smtClean="0">
              <a:solidFill>
                <a:srgbClr val="FFFF00"/>
              </a:solidFill>
            </a:endParaRPr>
          </a:p>
          <a:p>
            <a:endParaRPr lang="en-US" b="1" dirty="0">
              <a:solidFill>
                <a:srgbClr val="FFFF00"/>
              </a:solidFill>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979240" y="3674080"/>
            <a:ext cx="2949147" cy="2949142"/>
          </a:xfrm>
          <a:prstGeom prst="rect">
            <a:avLst/>
          </a:prstGeom>
        </p:spPr>
      </p:pic>
    </p:spTree>
    <p:extLst>
      <p:ext uri="{BB962C8B-B14F-4D97-AF65-F5344CB8AC3E}">
        <p14:creationId xmlns:p14="http://schemas.microsoft.com/office/powerpoint/2010/main" val="27815504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1" y="5140411"/>
            <a:ext cx="9407139" cy="972065"/>
          </a:xfrm>
        </p:spPr>
        <p:txBody>
          <a:bodyPr>
            <a:normAutofit fontScale="90000"/>
          </a:bodyPr>
          <a:lstStyle/>
          <a:p>
            <a:pPr algn="ctr"/>
            <a:r>
              <a:rPr lang="en-US" b="1" dirty="0" smtClean="0">
                <a:solidFill>
                  <a:srgbClr val="FFFF00"/>
                </a:solidFill>
              </a:rPr>
              <a:t>BURIED IN THE MEUSE-ARGONNE CEMETERY, FRANCE</a:t>
            </a:r>
            <a:endParaRPr lang="en-US" b="1" dirty="0">
              <a:solidFill>
                <a:srgbClr val="FFFF00"/>
              </a:solidFill>
            </a:endParaRPr>
          </a:p>
        </p:txBody>
      </p:sp>
      <p:pic>
        <p:nvPicPr>
          <p:cNvPr id="6" name="Content Placeholder 5"/>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a:stretch/>
        </p:blipFill>
        <p:spPr>
          <a:xfrm>
            <a:off x="1911180" y="192710"/>
            <a:ext cx="6977448" cy="4868003"/>
          </a:xfrm>
        </p:spPr>
      </p:pic>
    </p:spTree>
    <p:extLst>
      <p:ext uri="{BB962C8B-B14F-4D97-AF65-F5344CB8AC3E}">
        <p14:creationId xmlns:p14="http://schemas.microsoft.com/office/powerpoint/2010/main" val="7858757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6063048"/>
            <a:ext cx="5642447" cy="724929"/>
          </a:xfrm>
        </p:spPr>
        <p:txBody>
          <a:bodyPr>
            <a:normAutofit/>
          </a:bodyPr>
          <a:lstStyle/>
          <a:p>
            <a:pPr algn="ctr"/>
            <a:r>
              <a:rPr lang="en-US" sz="3200" b="1" dirty="0" smtClean="0">
                <a:solidFill>
                  <a:srgbClr val="FFFF00"/>
                </a:solidFill>
              </a:rPr>
              <a:t>PRIVATE AUGUST RADOMSKI</a:t>
            </a:r>
            <a:endParaRPr lang="en-US" sz="3200" b="1" dirty="0">
              <a:solidFill>
                <a:srgbClr val="FFFF00"/>
              </a:solidFill>
            </a:endParaRPr>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a:stretch/>
        </p:blipFill>
        <p:spPr>
          <a:xfrm>
            <a:off x="1260389" y="222421"/>
            <a:ext cx="4343588" cy="5972432"/>
          </a:xfrm>
        </p:spPr>
      </p:pic>
      <p:sp>
        <p:nvSpPr>
          <p:cNvPr id="3" name="TextBox 2"/>
          <p:cNvSpPr txBox="1"/>
          <p:nvPr/>
        </p:nvSpPr>
        <p:spPr>
          <a:xfrm>
            <a:off x="5807676" y="222421"/>
            <a:ext cx="5964194" cy="5355312"/>
          </a:xfrm>
          <a:prstGeom prst="rect">
            <a:avLst/>
          </a:prstGeom>
          <a:noFill/>
        </p:spPr>
        <p:txBody>
          <a:bodyPr wrap="square" rtlCol="0">
            <a:spAutoFit/>
          </a:bodyPr>
          <a:lstStyle/>
          <a:p>
            <a:pPr>
              <a:spcAft>
                <a:spcPts val="1200"/>
              </a:spcAft>
            </a:pPr>
            <a:r>
              <a:rPr lang="en-US" b="1" dirty="0" smtClean="0">
                <a:solidFill>
                  <a:srgbClr val="FFFF00"/>
                </a:solidFill>
              </a:rPr>
              <a:t>Born May 5, 1896.</a:t>
            </a:r>
          </a:p>
          <a:p>
            <a:pPr>
              <a:spcAft>
                <a:spcPts val="1200"/>
              </a:spcAft>
            </a:pPr>
            <a:r>
              <a:rPr lang="en-US" b="1" dirty="0" smtClean="0">
                <a:solidFill>
                  <a:srgbClr val="FFFF00"/>
                </a:solidFill>
              </a:rPr>
              <a:t>Lived at 1435 Missouri Avenue, South Milwaukee.</a:t>
            </a:r>
          </a:p>
          <a:p>
            <a:pPr>
              <a:spcAft>
                <a:spcPts val="1200"/>
              </a:spcAft>
            </a:pPr>
            <a:r>
              <a:rPr lang="en-US" b="1" dirty="0" smtClean="0">
                <a:solidFill>
                  <a:srgbClr val="FFFF00"/>
                </a:solidFill>
              </a:rPr>
              <a:t>Attended Sts. Peter &amp; Paul National Catholic Church.</a:t>
            </a:r>
          </a:p>
          <a:p>
            <a:pPr>
              <a:spcAft>
                <a:spcPts val="1200"/>
              </a:spcAft>
            </a:pPr>
            <a:r>
              <a:rPr lang="en-US" b="1" dirty="0" smtClean="0">
                <a:solidFill>
                  <a:srgbClr val="FFFF00"/>
                </a:solidFill>
              </a:rPr>
              <a:t>Completed 7</a:t>
            </a:r>
            <a:r>
              <a:rPr lang="en-US" b="1" baseline="30000" dirty="0" smtClean="0">
                <a:solidFill>
                  <a:srgbClr val="FFFF00"/>
                </a:solidFill>
              </a:rPr>
              <a:t>th</a:t>
            </a:r>
            <a:r>
              <a:rPr lang="en-US" b="1" dirty="0" smtClean="0">
                <a:solidFill>
                  <a:srgbClr val="FFFF00"/>
                </a:solidFill>
              </a:rPr>
              <a:t> grade.</a:t>
            </a:r>
          </a:p>
          <a:p>
            <a:pPr>
              <a:spcAft>
                <a:spcPts val="1200"/>
              </a:spcAft>
            </a:pPr>
            <a:r>
              <a:rPr lang="en-US" b="1" dirty="0" smtClean="0">
                <a:solidFill>
                  <a:srgbClr val="FFFF00"/>
                </a:solidFill>
              </a:rPr>
              <a:t>Worked as a machinist at Bucyrus.</a:t>
            </a:r>
          </a:p>
          <a:p>
            <a:pPr>
              <a:spcAft>
                <a:spcPts val="1200"/>
              </a:spcAft>
            </a:pPr>
            <a:r>
              <a:rPr lang="en-US" b="1" dirty="0" smtClean="0">
                <a:solidFill>
                  <a:srgbClr val="FFFF00"/>
                </a:solidFill>
              </a:rPr>
              <a:t>Entered US Army September 20, 1917.</a:t>
            </a:r>
          </a:p>
          <a:p>
            <a:pPr>
              <a:spcAft>
                <a:spcPts val="1200"/>
              </a:spcAft>
            </a:pPr>
            <a:r>
              <a:rPr lang="en-US" b="1" dirty="0" smtClean="0">
                <a:solidFill>
                  <a:srgbClr val="FFFF00"/>
                </a:solidFill>
              </a:rPr>
              <a:t>Assigned to 407</a:t>
            </a:r>
            <a:r>
              <a:rPr lang="en-US" b="1" baseline="30000" dirty="0" smtClean="0">
                <a:solidFill>
                  <a:srgbClr val="FFFF00"/>
                </a:solidFill>
              </a:rPr>
              <a:t>th</a:t>
            </a:r>
            <a:r>
              <a:rPr lang="en-US" b="1" dirty="0" smtClean="0">
                <a:solidFill>
                  <a:srgbClr val="FFFF00"/>
                </a:solidFill>
              </a:rPr>
              <a:t> Aero Construction Squadron, 1</a:t>
            </a:r>
            <a:r>
              <a:rPr lang="en-US" b="1" baseline="30000" dirty="0" smtClean="0">
                <a:solidFill>
                  <a:srgbClr val="FFFF00"/>
                </a:solidFill>
              </a:rPr>
              <a:t>st</a:t>
            </a:r>
            <a:r>
              <a:rPr lang="en-US" b="1" dirty="0" smtClean="0">
                <a:solidFill>
                  <a:srgbClr val="FFFF00"/>
                </a:solidFill>
              </a:rPr>
              <a:t> Provisional Regiment, Spruce Production Division Bureau of Aircraft Production.</a:t>
            </a:r>
          </a:p>
          <a:p>
            <a:pPr>
              <a:spcAft>
                <a:spcPts val="1200"/>
              </a:spcAft>
            </a:pPr>
            <a:r>
              <a:rPr lang="en-US" b="1" dirty="0" smtClean="0">
                <a:solidFill>
                  <a:srgbClr val="FFFF00"/>
                </a:solidFill>
              </a:rPr>
              <a:t>Sent to Camp Custer MI and then to Fort Vancouver, Washington.</a:t>
            </a:r>
          </a:p>
          <a:p>
            <a:pPr>
              <a:spcAft>
                <a:spcPts val="1200"/>
              </a:spcAft>
            </a:pPr>
            <a:r>
              <a:rPr lang="en-US" b="1" dirty="0" smtClean="0">
                <a:solidFill>
                  <a:srgbClr val="FFFF00"/>
                </a:solidFill>
              </a:rPr>
              <a:t>Died at Ft. Vancouver Barracks of tuberculosis on June 28, 1918. Age 22.</a:t>
            </a:r>
          </a:p>
          <a:p>
            <a:pPr>
              <a:spcAft>
                <a:spcPts val="1200"/>
              </a:spcAft>
            </a:pPr>
            <a:r>
              <a:rPr lang="en-US" b="1" dirty="0" smtClean="0">
                <a:solidFill>
                  <a:srgbClr val="FFFF00"/>
                </a:solidFill>
              </a:rPr>
              <a:t>Buried at Ft. Vancouver.</a:t>
            </a:r>
            <a:endParaRPr lang="en-US" b="1" dirty="0">
              <a:solidFill>
                <a:srgbClr val="FFFF00"/>
              </a:solidFill>
            </a:endParaRPr>
          </a:p>
        </p:txBody>
      </p:sp>
    </p:spTree>
    <p:extLst>
      <p:ext uri="{BB962C8B-B14F-4D97-AF65-F5344CB8AC3E}">
        <p14:creationId xmlns:p14="http://schemas.microsoft.com/office/powerpoint/2010/main" val="27459385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5428735"/>
            <a:ext cx="8534400" cy="889686"/>
          </a:xfrm>
        </p:spPr>
        <p:txBody>
          <a:bodyPr>
            <a:normAutofit fontScale="90000"/>
          </a:bodyPr>
          <a:lstStyle/>
          <a:p>
            <a:pPr algn="ctr"/>
            <a:r>
              <a:rPr lang="en-US" b="1" dirty="0" smtClean="0">
                <a:solidFill>
                  <a:srgbClr val="FFFF00"/>
                </a:solidFill>
              </a:rPr>
              <a:t>BURIED AT FT. VANCOUVER CEMETERY</a:t>
            </a:r>
            <a:br>
              <a:rPr lang="en-US" b="1" dirty="0" smtClean="0">
                <a:solidFill>
                  <a:srgbClr val="FFFF00"/>
                </a:solidFill>
              </a:rPr>
            </a:br>
            <a:r>
              <a:rPr lang="en-US" b="1" dirty="0" smtClean="0">
                <a:solidFill>
                  <a:srgbClr val="FFFF00"/>
                </a:solidFill>
              </a:rPr>
              <a:t>WASHINGTON</a:t>
            </a:r>
            <a:endParaRPr lang="en-US" b="1" dirty="0">
              <a:solidFill>
                <a:srgbClr val="FFFF00"/>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3089189" y="124421"/>
            <a:ext cx="4079390" cy="5188984"/>
          </a:xfrm>
        </p:spPr>
      </p:pic>
    </p:spTree>
    <p:extLst>
      <p:ext uri="{BB962C8B-B14F-4D97-AF65-F5344CB8AC3E}">
        <p14:creationId xmlns:p14="http://schemas.microsoft.com/office/powerpoint/2010/main" val="92434822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450" y="5766487"/>
            <a:ext cx="5082274" cy="881448"/>
          </a:xfrm>
        </p:spPr>
        <p:txBody>
          <a:bodyPr>
            <a:normAutofit/>
          </a:bodyPr>
          <a:lstStyle/>
          <a:p>
            <a:pPr algn="ctr"/>
            <a:r>
              <a:rPr lang="en-US" sz="3200" b="1" dirty="0" smtClean="0">
                <a:solidFill>
                  <a:srgbClr val="FFFF00"/>
                </a:solidFill>
              </a:rPr>
              <a:t>PRIVATE ARTHUR C. RYAN</a:t>
            </a:r>
            <a:endParaRPr lang="en-US" sz="3200" b="1" dirty="0">
              <a:solidFill>
                <a:srgbClr val="FFFF00"/>
              </a:solidFill>
            </a:endParaRPr>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t="-1098"/>
          <a:stretch/>
        </p:blipFill>
        <p:spPr>
          <a:xfrm>
            <a:off x="395416" y="107092"/>
            <a:ext cx="6272643" cy="5659395"/>
          </a:xfrm>
        </p:spPr>
      </p:pic>
      <p:sp>
        <p:nvSpPr>
          <p:cNvPr id="3" name="TextBox 2"/>
          <p:cNvSpPr txBox="1"/>
          <p:nvPr/>
        </p:nvSpPr>
        <p:spPr>
          <a:xfrm>
            <a:off x="6837406" y="238896"/>
            <a:ext cx="5016843" cy="6740307"/>
          </a:xfrm>
          <a:prstGeom prst="rect">
            <a:avLst/>
          </a:prstGeom>
          <a:noFill/>
        </p:spPr>
        <p:txBody>
          <a:bodyPr wrap="square" rtlCol="0">
            <a:spAutoFit/>
          </a:bodyPr>
          <a:lstStyle/>
          <a:p>
            <a:pPr>
              <a:spcAft>
                <a:spcPts val="1200"/>
              </a:spcAft>
            </a:pPr>
            <a:r>
              <a:rPr lang="en-US" b="1" dirty="0" smtClean="0">
                <a:solidFill>
                  <a:srgbClr val="FFFF00"/>
                </a:solidFill>
              </a:rPr>
              <a:t>Born in Chicago, IL, February 23, 1897.</a:t>
            </a:r>
          </a:p>
          <a:p>
            <a:pPr>
              <a:spcAft>
                <a:spcPts val="1200"/>
              </a:spcAft>
            </a:pPr>
            <a:r>
              <a:rPr lang="en-US" b="1" dirty="0" smtClean="0">
                <a:solidFill>
                  <a:srgbClr val="FFFF00"/>
                </a:solidFill>
              </a:rPr>
              <a:t>Worked at Bucyrus as a draftsman.</a:t>
            </a:r>
          </a:p>
          <a:p>
            <a:pPr>
              <a:spcAft>
                <a:spcPts val="1200"/>
              </a:spcAft>
            </a:pPr>
            <a:r>
              <a:rPr lang="en-US" b="1" dirty="0" smtClean="0">
                <a:solidFill>
                  <a:srgbClr val="FFFF00"/>
                </a:solidFill>
              </a:rPr>
              <a:t>Lived at 1008 ½ Milwaukee, Ave. South Milwaukee. Member of St. John’s Church.</a:t>
            </a:r>
          </a:p>
          <a:p>
            <a:pPr>
              <a:spcAft>
                <a:spcPts val="1200"/>
              </a:spcAft>
            </a:pPr>
            <a:r>
              <a:rPr lang="en-US" b="1" dirty="0" smtClean="0">
                <a:solidFill>
                  <a:srgbClr val="FFFF00"/>
                </a:solidFill>
              </a:rPr>
              <a:t>Enlisted on July 28, 1917.</a:t>
            </a:r>
          </a:p>
          <a:p>
            <a:pPr>
              <a:spcAft>
                <a:spcPts val="1200"/>
              </a:spcAft>
            </a:pPr>
            <a:r>
              <a:rPr lang="en-US" b="1" dirty="0" smtClean="0">
                <a:solidFill>
                  <a:srgbClr val="FFFF00"/>
                </a:solidFill>
              </a:rPr>
              <a:t>Assigned to Battery C, 120</a:t>
            </a:r>
            <a:r>
              <a:rPr lang="en-US" b="1" baseline="30000" dirty="0" smtClean="0">
                <a:solidFill>
                  <a:srgbClr val="FFFF00"/>
                </a:solidFill>
              </a:rPr>
              <a:t>th</a:t>
            </a:r>
            <a:r>
              <a:rPr lang="en-US" b="1" dirty="0" smtClean="0">
                <a:solidFill>
                  <a:srgbClr val="FFFF00"/>
                </a:solidFill>
              </a:rPr>
              <a:t> Field Artillery, 32</a:t>
            </a:r>
            <a:r>
              <a:rPr lang="en-US" b="1" baseline="30000" dirty="0" smtClean="0">
                <a:solidFill>
                  <a:srgbClr val="FFFF00"/>
                </a:solidFill>
              </a:rPr>
              <a:t>nd</a:t>
            </a:r>
            <a:r>
              <a:rPr lang="en-US" b="1" dirty="0" smtClean="0">
                <a:solidFill>
                  <a:srgbClr val="FFFF00"/>
                </a:solidFill>
              </a:rPr>
              <a:t> Division.</a:t>
            </a:r>
          </a:p>
          <a:p>
            <a:pPr>
              <a:spcAft>
                <a:spcPts val="1200"/>
              </a:spcAft>
            </a:pPr>
            <a:r>
              <a:rPr lang="en-US" b="1" dirty="0" smtClean="0">
                <a:solidFill>
                  <a:srgbClr val="FFFF00"/>
                </a:solidFill>
              </a:rPr>
              <a:t>Killed by explosion of French 75 artillery piece along with Everheart Van Eimeren and Alonzo Cudworth (American Legion Post 23 name sake.)  Age 21.</a:t>
            </a:r>
          </a:p>
          <a:p>
            <a:pPr>
              <a:spcAft>
                <a:spcPts val="1200"/>
              </a:spcAft>
            </a:pPr>
            <a:r>
              <a:rPr lang="en-US" b="1" dirty="0" smtClean="0">
                <a:solidFill>
                  <a:srgbClr val="FFFF00"/>
                </a:solidFill>
              </a:rPr>
              <a:t>Explosion occurred at 5:20 am on August 29</a:t>
            </a:r>
            <a:r>
              <a:rPr lang="en-US" b="1" baseline="30000" dirty="0" smtClean="0">
                <a:solidFill>
                  <a:srgbClr val="FFFF00"/>
                </a:solidFill>
              </a:rPr>
              <a:t>th</a:t>
            </a:r>
            <a:r>
              <a:rPr lang="en-US" b="1" dirty="0" smtClean="0">
                <a:solidFill>
                  <a:srgbClr val="FFFF00"/>
                </a:solidFill>
              </a:rPr>
              <a:t>, 1918 during the battle of Juvigny France.</a:t>
            </a:r>
          </a:p>
          <a:p>
            <a:pPr>
              <a:spcAft>
                <a:spcPts val="1200"/>
              </a:spcAft>
            </a:pPr>
            <a:r>
              <a:rPr lang="en-US" b="1" dirty="0" smtClean="0">
                <a:solidFill>
                  <a:srgbClr val="FFFF00"/>
                </a:solidFill>
              </a:rPr>
              <a:t>Disinterred October 28, 1920. Received in St. Louis on January 1, 1921.</a:t>
            </a:r>
          </a:p>
          <a:p>
            <a:pPr>
              <a:spcAft>
                <a:spcPts val="1200"/>
              </a:spcAft>
            </a:pPr>
            <a:r>
              <a:rPr lang="en-US" b="1" dirty="0" smtClean="0">
                <a:solidFill>
                  <a:srgbClr val="FFFF00"/>
                </a:solidFill>
              </a:rPr>
              <a:t>Mother’s Thank You note to escort is in file.</a:t>
            </a:r>
          </a:p>
          <a:p>
            <a:endParaRPr lang="en-US" b="1" dirty="0" smtClean="0">
              <a:solidFill>
                <a:srgbClr val="FFFF00"/>
              </a:solidFill>
            </a:endParaRPr>
          </a:p>
          <a:p>
            <a:endParaRPr lang="en-US" b="1" dirty="0">
              <a:solidFill>
                <a:srgbClr val="FFFF00"/>
              </a:solidFill>
            </a:endParaRPr>
          </a:p>
        </p:txBody>
      </p:sp>
    </p:spTree>
    <p:extLst>
      <p:ext uri="{BB962C8B-B14F-4D97-AF65-F5344CB8AC3E}">
        <p14:creationId xmlns:p14="http://schemas.microsoft.com/office/powerpoint/2010/main" val="24490878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5502876"/>
            <a:ext cx="8534400" cy="1153297"/>
          </a:xfrm>
        </p:spPr>
        <p:txBody>
          <a:bodyPr>
            <a:normAutofit fontScale="90000"/>
          </a:bodyPr>
          <a:lstStyle/>
          <a:p>
            <a:pPr algn="ctr"/>
            <a:r>
              <a:rPr lang="en-US" b="1" dirty="0" smtClean="0">
                <a:solidFill>
                  <a:srgbClr val="FFFF00"/>
                </a:solidFill>
              </a:rPr>
              <a:t>BURIED IN CALVARY CEMETERY</a:t>
            </a:r>
            <a:br>
              <a:rPr lang="en-US" b="1" dirty="0" smtClean="0">
                <a:solidFill>
                  <a:srgbClr val="FFFF00"/>
                </a:solidFill>
              </a:rPr>
            </a:br>
            <a:r>
              <a:rPr lang="en-US" b="1" dirty="0" smtClean="0">
                <a:solidFill>
                  <a:srgbClr val="FFFF00"/>
                </a:solidFill>
              </a:rPr>
              <a:t>ST. LOUIS, MISSOURI</a:t>
            </a:r>
            <a:endParaRPr lang="en-US" b="1" dirty="0">
              <a:solidFill>
                <a:srgbClr val="FFFF00"/>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1533421" y="700217"/>
            <a:ext cx="6506710" cy="4190321"/>
          </a:xfrm>
        </p:spPr>
      </p:pic>
    </p:spTree>
    <p:extLst>
      <p:ext uri="{BB962C8B-B14F-4D97-AF65-F5344CB8AC3E}">
        <p14:creationId xmlns:p14="http://schemas.microsoft.com/office/powerpoint/2010/main" val="87173319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6819" y="5733535"/>
            <a:ext cx="3294664" cy="1029730"/>
          </a:xfrm>
        </p:spPr>
        <p:txBody>
          <a:bodyPr>
            <a:normAutofit fontScale="90000"/>
          </a:bodyPr>
          <a:lstStyle/>
          <a:p>
            <a:pPr algn="ctr"/>
            <a:r>
              <a:rPr lang="en-US" sz="2800" b="1" dirty="0" smtClean="0">
                <a:solidFill>
                  <a:srgbClr val="FFFF00"/>
                </a:solidFill>
              </a:rPr>
              <a:t>Bugler</a:t>
            </a:r>
            <a:r>
              <a:rPr lang="en-US" sz="2800" b="1" dirty="0">
                <a:solidFill>
                  <a:srgbClr val="FFFF00"/>
                </a:solidFill>
              </a:rPr>
              <a:t/>
            </a:r>
            <a:br>
              <a:rPr lang="en-US" sz="2800" b="1" dirty="0">
                <a:solidFill>
                  <a:srgbClr val="FFFF00"/>
                </a:solidFill>
              </a:rPr>
            </a:br>
            <a:r>
              <a:rPr lang="en-US" sz="2800" b="1" dirty="0" smtClean="0">
                <a:solidFill>
                  <a:srgbClr val="FFFF00"/>
                </a:solidFill>
              </a:rPr>
              <a:t> MICHAEL SLOMKA</a:t>
            </a:r>
            <a:endParaRPr lang="en-US" sz="2800" b="1" dirty="0">
              <a:solidFill>
                <a:srgbClr val="FFFF00"/>
              </a:solidFill>
            </a:endParaRPr>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a:stretch/>
        </p:blipFill>
        <p:spPr>
          <a:xfrm>
            <a:off x="288323" y="172994"/>
            <a:ext cx="3618071" cy="5725298"/>
          </a:xfrm>
        </p:spPr>
      </p:pic>
      <p:sp>
        <p:nvSpPr>
          <p:cNvPr id="3" name="TextBox 2"/>
          <p:cNvSpPr txBox="1"/>
          <p:nvPr/>
        </p:nvSpPr>
        <p:spPr>
          <a:xfrm>
            <a:off x="3921211" y="32950"/>
            <a:ext cx="7916562" cy="5447645"/>
          </a:xfrm>
          <a:prstGeom prst="rect">
            <a:avLst/>
          </a:prstGeom>
          <a:noFill/>
        </p:spPr>
        <p:txBody>
          <a:bodyPr wrap="square" rtlCol="0">
            <a:spAutoFit/>
          </a:bodyPr>
          <a:lstStyle/>
          <a:p>
            <a:pPr>
              <a:spcAft>
                <a:spcPts val="1200"/>
              </a:spcAft>
            </a:pPr>
            <a:r>
              <a:rPr lang="en-US" b="1" dirty="0" smtClean="0">
                <a:solidFill>
                  <a:srgbClr val="FFFF00"/>
                </a:solidFill>
              </a:rPr>
              <a:t>Born 1898 in South Chicago, IL.</a:t>
            </a:r>
          </a:p>
          <a:p>
            <a:pPr>
              <a:spcAft>
                <a:spcPts val="1200"/>
              </a:spcAft>
            </a:pPr>
            <a:r>
              <a:rPr lang="en-US" b="1" dirty="0" smtClean="0">
                <a:solidFill>
                  <a:srgbClr val="FFFF00"/>
                </a:solidFill>
              </a:rPr>
              <a:t>Lived at 1101 15</a:t>
            </a:r>
            <a:r>
              <a:rPr lang="en-US" b="1" baseline="30000" dirty="0" smtClean="0">
                <a:solidFill>
                  <a:srgbClr val="FFFF00"/>
                </a:solidFill>
              </a:rPr>
              <a:t>th</a:t>
            </a:r>
            <a:r>
              <a:rPr lang="en-US" b="1" dirty="0" smtClean="0">
                <a:solidFill>
                  <a:srgbClr val="FFFF00"/>
                </a:solidFill>
              </a:rPr>
              <a:t> Avenue South Milwaukee.</a:t>
            </a:r>
          </a:p>
          <a:p>
            <a:pPr>
              <a:spcAft>
                <a:spcPts val="1200"/>
              </a:spcAft>
            </a:pPr>
            <a:r>
              <a:rPr lang="en-US" b="1" dirty="0" smtClean="0">
                <a:solidFill>
                  <a:srgbClr val="FFFF00"/>
                </a:solidFill>
              </a:rPr>
              <a:t>Entered Service January 23, 1917</a:t>
            </a:r>
          </a:p>
          <a:p>
            <a:pPr>
              <a:spcAft>
                <a:spcPts val="1200"/>
              </a:spcAft>
            </a:pPr>
            <a:r>
              <a:rPr lang="en-US" b="1" dirty="0" smtClean="0">
                <a:solidFill>
                  <a:srgbClr val="FFFF00"/>
                </a:solidFill>
              </a:rPr>
              <a:t>Assigned to Company D, 11 Infantry, 5</a:t>
            </a:r>
            <a:r>
              <a:rPr lang="en-US" b="1" baseline="30000" dirty="0" smtClean="0">
                <a:solidFill>
                  <a:srgbClr val="FFFF00"/>
                </a:solidFill>
              </a:rPr>
              <a:t>th</a:t>
            </a:r>
            <a:r>
              <a:rPr lang="en-US" b="1" dirty="0" smtClean="0">
                <a:solidFill>
                  <a:srgbClr val="FFFF00"/>
                </a:solidFill>
              </a:rPr>
              <a:t> Division.</a:t>
            </a:r>
          </a:p>
          <a:p>
            <a:pPr>
              <a:spcAft>
                <a:spcPts val="1200"/>
              </a:spcAft>
            </a:pPr>
            <a:r>
              <a:rPr lang="en-US" b="1" dirty="0" smtClean="0">
                <a:solidFill>
                  <a:srgbClr val="FFFF00"/>
                </a:solidFill>
              </a:rPr>
              <a:t>KIA November 8, 1918. Age 20. Last seen on November 5 advancing with the company against machine gun and artillery fire.</a:t>
            </a:r>
          </a:p>
          <a:p>
            <a:pPr>
              <a:spcAft>
                <a:spcPts val="1200"/>
              </a:spcAft>
            </a:pPr>
            <a:r>
              <a:rPr lang="en-US" b="1" dirty="0" smtClean="0">
                <a:solidFill>
                  <a:srgbClr val="FFFF00"/>
                </a:solidFill>
              </a:rPr>
              <a:t>Mother, Augusta, made Gold Star Mother’s Pilgrimage in 1932. She could only speak Polish and could not read or write. There was an interpreter assigned to her. Father was refused the Pilgrimage because the Congressional Act of 1929 that established the program was only for Widows or Gold Star Mother’s of deceased service members.</a:t>
            </a:r>
          </a:p>
          <a:p>
            <a:endParaRPr lang="en-US" b="1" dirty="0" smtClean="0">
              <a:solidFill>
                <a:srgbClr val="FFFF00"/>
              </a:solidFill>
            </a:endParaRPr>
          </a:p>
          <a:p>
            <a:endParaRPr lang="en-US" b="1" dirty="0" smtClean="0">
              <a:solidFill>
                <a:srgbClr val="FFFF00"/>
              </a:solidFill>
            </a:endParaRPr>
          </a:p>
          <a:p>
            <a:endParaRPr lang="en-US" b="1" dirty="0" smtClean="0">
              <a:solidFill>
                <a:srgbClr val="FFFF00"/>
              </a:solidFill>
            </a:endParaRPr>
          </a:p>
          <a:p>
            <a:r>
              <a:rPr lang="en-US" b="1" dirty="0" smtClean="0">
                <a:solidFill>
                  <a:srgbClr val="FFFF00"/>
                </a:solidFill>
              </a:rPr>
              <a:t>                                                        Augusta Slomka</a:t>
            </a:r>
            <a:endParaRPr lang="en-US" b="1" dirty="0">
              <a:solidFill>
                <a:srgbClr val="FFFF00"/>
              </a:solidFill>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9588845" y="4156700"/>
            <a:ext cx="1911178" cy="2378808"/>
          </a:xfrm>
          <a:prstGeom prst="rect">
            <a:avLst/>
          </a:prstGeom>
        </p:spPr>
      </p:pic>
    </p:spTree>
    <p:extLst>
      <p:ext uri="{BB962C8B-B14F-4D97-AF65-F5344CB8AC3E}">
        <p14:creationId xmlns:p14="http://schemas.microsoft.com/office/powerpoint/2010/main" val="30309582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3" y="5651157"/>
            <a:ext cx="8534400" cy="994031"/>
          </a:xfrm>
        </p:spPr>
        <p:txBody>
          <a:bodyPr>
            <a:normAutofit fontScale="90000"/>
          </a:bodyPr>
          <a:lstStyle/>
          <a:p>
            <a:pPr algn="ctr"/>
            <a:r>
              <a:rPr lang="en-US" b="1" dirty="0" smtClean="0">
                <a:solidFill>
                  <a:srgbClr val="FFFF00"/>
                </a:solidFill>
              </a:rPr>
              <a:t>BURIED IN MEUSE-ARGONNE CEMETERY, FRANCE</a:t>
            </a:r>
            <a:endParaRPr lang="en-US" b="1" dirty="0">
              <a:solidFill>
                <a:srgbClr val="FFFF00"/>
              </a:solidFill>
            </a:endParaRPr>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a:stretch/>
        </p:blipFill>
        <p:spPr>
          <a:xfrm>
            <a:off x="1021491" y="183353"/>
            <a:ext cx="8294461" cy="5410139"/>
          </a:xfrm>
        </p:spPr>
      </p:pic>
    </p:spTree>
    <p:extLst>
      <p:ext uri="{BB962C8B-B14F-4D97-AF65-F5344CB8AC3E}">
        <p14:creationId xmlns:p14="http://schemas.microsoft.com/office/powerpoint/2010/main" val="239752745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5972432"/>
            <a:ext cx="8534400" cy="634313"/>
          </a:xfrm>
        </p:spPr>
        <p:txBody>
          <a:bodyPr>
            <a:normAutofit fontScale="90000"/>
          </a:bodyPr>
          <a:lstStyle/>
          <a:p>
            <a:pPr algn="ctr"/>
            <a:r>
              <a:rPr lang="en-US" b="1" dirty="0" smtClean="0">
                <a:solidFill>
                  <a:srgbClr val="FFFF00"/>
                </a:solidFill>
              </a:rPr>
              <a:t>PRIVATE EVERHEART VAN EIMEREN</a:t>
            </a:r>
            <a:endParaRPr lang="en-US" b="1" dirty="0">
              <a:solidFill>
                <a:srgbClr val="FFFF00"/>
              </a:solidFill>
            </a:endParaRPr>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a:stretch/>
        </p:blipFill>
        <p:spPr>
          <a:xfrm>
            <a:off x="494471" y="593122"/>
            <a:ext cx="3632686" cy="5181601"/>
          </a:xfr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930036" y="997042"/>
            <a:ext cx="6147123" cy="4579973"/>
          </a:xfrm>
          <a:prstGeom prst="rect">
            <a:avLst/>
          </a:prstGeom>
        </p:spPr>
      </p:pic>
      <p:sp>
        <p:nvSpPr>
          <p:cNvPr id="3" name="Down Arrow 2"/>
          <p:cNvSpPr/>
          <p:nvPr/>
        </p:nvSpPr>
        <p:spPr>
          <a:xfrm>
            <a:off x="5750010" y="799071"/>
            <a:ext cx="255374"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20952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5890053"/>
            <a:ext cx="8534400" cy="659027"/>
          </a:xfrm>
        </p:spPr>
        <p:txBody>
          <a:bodyPr>
            <a:normAutofit/>
          </a:bodyPr>
          <a:lstStyle/>
          <a:p>
            <a:pPr algn="ctr"/>
            <a:r>
              <a:rPr lang="en-US" sz="3200" b="1" dirty="0" smtClean="0">
                <a:solidFill>
                  <a:srgbClr val="FFFF00"/>
                </a:solidFill>
              </a:rPr>
              <a:t>PRIVATE EVERHEART VAN EIMEREN</a:t>
            </a:r>
            <a:endParaRPr lang="en-US" sz="3200" b="1" dirty="0">
              <a:solidFill>
                <a:srgbClr val="FFFF00"/>
              </a:solidFill>
            </a:endParaRPr>
          </a:p>
        </p:txBody>
      </p:sp>
      <p:sp>
        <p:nvSpPr>
          <p:cNvPr id="3" name="Content Placeholder 2"/>
          <p:cNvSpPr>
            <a:spLocks noGrp="1"/>
          </p:cNvSpPr>
          <p:nvPr>
            <p:ph idx="1"/>
          </p:nvPr>
        </p:nvSpPr>
        <p:spPr>
          <a:xfrm>
            <a:off x="1079628" y="331574"/>
            <a:ext cx="8534400" cy="5014784"/>
          </a:xfrm>
        </p:spPr>
        <p:txBody>
          <a:bodyPr>
            <a:normAutofit fontScale="92500" lnSpcReduction="20000"/>
          </a:bodyPr>
          <a:lstStyle/>
          <a:p>
            <a:pPr>
              <a:spcBef>
                <a:spcPts val="0"/>
              </a:spcBef>
              <a:spcAft>
                <a:spcPts val="1200"/>
              </a:spcAft>
            </a:pPr>
            <a:r>
              <a:rPr lang="en-US" b="1" dirty="0" smtClean="0">
                <a:solidFill>
                  <a:srgbClr val="FFFF00"/>
                </a:solidFill>
              </a:rPr>
              <a:t>Born January 20, 1899 in Oak Creek.</a:t>
            </a:r>
          </a:p>
          <a:p>
            <a:pPr>
              <a:spcBef>
                <a:spcPts val="0"/>
              </a:spcBef>
              <a:spcAft>
                <a:spcPts val="1200"/>
              </a:spcAft>
            </a:pPr>
            <a:r>
              <a:rPr lang="en-US" b="1" dirty="0" smtClean="0">
                <a:solidFill>
                  <a:srgbClr val="FFFF00"/>
                </a:solidFill>
              </a:rPr>
              <a:t>Lived at 640 Hawthorne Avenue South Milwaukee.</a:t>
            </a:r>
          </a:p>
          <a:p>
            <a:pPr>
              <a:spcBef>
                <a:spcPts val="0"/>
              </a:spcBef>
              <a:spcAft>
                <a:spcPts val="1200"/>
              </a:spcAft>
            </a:pPr>
            <a:r>
              <a:rPr lang="en-US" b="1" dirty="0" smtClean="0">
                <a:solidFill>
                  <a:srgbClr val="FFFF00"/>
                </a:solidFill>
              </a:rPr>
              <a:t>Completed 2 years of High School and then apprenticed at Bucyrus.</a:t>
            </a:r>
          </a:p>
          <a:p>
            <a:pPr>
              <a:spcBef>
                <a:spcPts val="0"/>
              </a:spcBef>
              <a:spcAft>
                <a:spcPts val="1200"/>
              </a:spcAft>
            </a:pPr>
            <a:r>
              <a:rPr lang="en-US" b="1" dirty="0" smtClean="0">
                <a:solidFill>
                  <a:srgbClr val="FFFF00"/>
                </a:solidFill>
              </a:rPr>
              <a:t>Enlisted in the 1</a:t>
            </a:r>
            <a:r>
              <a:rPr lang="en-US" b="1" baseline="30000" dirty="0" smtClean="0">
                <a:solidFill>
                  <a:srgbClr val="FFFF00"/>
                </a:solidFill>
              </a:rPr>
              <a:t>st</a:t>
            </a:r>
            <a:r>
              <a:rPr lang="en-US" b="1" dirty="0" smtClean="0">
                <a:solidFill>
                  <a:srgbClr val="FFFF00"/>
                </a:solidFill>
              </a:rPr>
              <a:t> Wisconsin Calvary on March 17, 1917. </a:t>
            </a:r>
          </a:p>
          <a:p>
            <a:pPr>
              <a:spcBef>
                <a:spcPts val="0"/>
              </a:spcBef>
              <a:spcAft>
                <a:spcPts val="1200"/>
              </a:spcAft>
            </a:pPr>
            <a:r>
              <a:rPr lang="en-US" b="1" dirty="0" smtClean="0">
                <a:solidFill>
                  <a:srgbClr val="FFFF00"/>
                </a:solidFill>
              </a:rPr>
              <a:t>Unit is converted to Battery C, 120</a:t>
            </a:r>
            <a:r>
              <a:rPr lang="en-US" b="1" baseline="30000" dirty="0" smtClean="0">
                <a:solidFill>
                  <a:srgbClr val="FFFF00"/>
                </a:solidFill>
              </a:rPr>
              <a:t>th</a:t>
            </a:r>
            <a:r>
              <a:rPr lang="en-US" b="1" dirty="0" smtClean="0">
                <a:solidFill>
                  <a:srgbClr val="FFFF00"/>
                </a:solidFill>
              </a:rPr>
              <a:t> Filed Artillery, 32</a:t>
            </a:r>
            <a:r>
              <a:rPr lang="en-US" b="1" baseline="30000" dirty="0" smtClean="0">
                <a:solidFill>
                  <a:srgbClr val="FFFF00"/>
                </a:solidFill>
              </a:rPr>
              <a:t>nd</a:t>
            </a:r>
            <a:r>
              <a:rPr lang="en-US" b="1" dirty="0" smtClean="0">
                <a:solidFill>
                  <a:srgbClr val="FFFF00"/>
                </a:solidFill>
              </a:rPr>
              <a:t> Division.</a:t>
            </a:r>
          </a:p>
          <a:p>
            <a:pPr>
              <a:spcBef>
                <a:spcPts val="0"/>
              </a:spcBef>
              <a:spcAft>
                <a:spcPts val="1200"/>
              </a:spcAft>
            </a:pPr>
            <a:r>
              <a:rPr lang="en-US" b="1" dirty="0" smtClean="0">
                <a:solidFill>
                  <a:srgbClr val="FFFF00"/>
                </a:solidFill>
              </a:rPr>
              <a:t>Killed along with Arthur Ryan and Alonzo Cudworth when French 75 artillery piece exploded on August 29, 1918. Age 19. </a:t>
            </a:r>
          </a:p>
          <a:p>
            <a:pPr>
              <a:spcBef>
                <a:spcPts val="0"/>
              </a:spcBef>
              <a:spcAft>
                <a:spcPts val="1200"/>
              </a:spcAft>
            </a:pPr>
            <a:r>
              <a:rPr lang="en-US" b="1" dirty="0" smtClean="0">
                <a:solidFill>
                  <a:srgbClr val="FFFF00"/>
                </a:solidFill>
              </a:rPr>
              <a:t>American Legion Post 27 was charted on August 30, 1919 in Van Eimeren’s name.</a:t>
            </a:r>
          </a:p>
          <a:p>
            <a:pPr>
              <a:spcBef>
                <a:spcPts val="0"/>
              </a:spcBef>
              <a:spcAft>
                <a:spcPts val="1200"/>
              </a:spcAft>
            </a:pPr>
            <a:r>
              <a:rPr lang="en-US" b="1" dirty="0" smtClean="0">
                <a:solidFill>
                  <a:srgbClr val="FFFF00"/>
                </a:solidFill>
              </a:rPr>
              <a:t>Body disinterred October 28, 1920 and shipped home. Received in South Milwaukee on December 31, 1920. Funeral Mass at St. Mary’s on January 1, 1921.</a:t>
            </a:r>
          </a:p>
          <a:p>
            <a:pPr>
              <a:spcBef>
                <a:spcPts val="0"/>
              </a:spcBef>
              <a:spcAft>
                <a:spcPts val="1200"/>
              </a:spcAft>
            </a:pPr>
            <a:r>
              <a:rPr lang="en-US" b="1" dirty="0" smtClean="0">
                <a:solidFill>
                  <a:srgbClr val="FFFF00"/>
                </a:solidFill>
              </a:rPr>
              <a:t>As with all local burials, Post 27, and local dignitaries attend the funeral in mass.</a:t>
            </a:r>
          </a:p>
          <a:p>
            <a:pPr marL="0" indent="0">
              <a:buNone/>
            </a:pPr>
            <a:r>
              <a:rPr lang="en-US" b="1" dirty="0" smtClean="0">
                <a:solidFill>
                  <a:srgbClr val="FFFF00"/>
                </a:solidFill>
              </a:rPr>
              <a:t> </a:t>
            </a:r>
            <a:endParaRPr lang="en-US" b="1" dirty="0">
              <a:solidFill>
                <a:srgbClr val="FFFF00"/>
              </a:solidFill>
            </a:endParaRPr>
          </a:p>
        </p:txBody>
      </p:sp>
    </p:spTree>
    <p:extLst>
      <p:ext uri="{BB962C8B-B14F-4D97-AF65-F5344CB8AC3E}">
        <p14:creationId xmlns:p14="http://schemas.microsoft.com/office/powerpoint/2010/main" val="116492410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5478161"/>
            <a:ext cx="8534400" cy="1178011"/>
          </a:xfrm>
        </p:spPr>
        <p:txBody>
          <a:bodyPr>
            <a:normAutofit fontScale="90000"/>
          </a:bodyPr>
          <a:lstStyle/>
          <a:p>
            <a:pPr algn="ctr"/>
            <a:r>
              <a:rPr lang="en-US" b="1" dirty="0" smtClean="0">
                <a:solidFill>
                  <a:srgbClr val="FFFF00"/>
                </a:solidFill>
              </a:rPr>
              <a:t>BURIED IN HOLY SEPULCHER CEMETERY CUDAHY</a:t>
            </a:r>
            <a:endParaRPr lang="en-US" b="1" dirty="0">
              <a:solidFill>
                <a:srgbClr val="FFFF00"/>
              </a:solidFill>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1334208" y="52355"/>
            <a:ext cx="7234407" cy="5425806"/>
          </a:xfrm>
        </p:spPr>
      </p:pic>
    </p:spTree>
    <p:extLst>
      <p:ext uri="{BB962C8B-B14F-4D97-AF65-F5344CB8AC3E}">
        <p14:creationId xmlns:p14="http://schemas.microsoft.com/office/powerpoint/2010/main" val="2483931455"/>
      </p:ext>
    </p:extLst>
  </p:cSld>
  <p:clrMapOvr>
    <a:masterClrMapping/>
  </p:clrMapOvr>
  <p:timing>
    <p:tnLst>
      <p:par>
        <p:cTn id="1" dur="indefinite" restart="never" nodeType="tmRoot"/>
      </p:par>
    </p:tnLst>
  </p:timing>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642</TotalTime>
  <Words>1704</Words>
  <Application>Microsoft Office PowerPoint</Application>
  <PresentationFormat>Widescreen</PresentationFormat>
  <Paragraphs>165</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Century Gothic</vt:lpstr>
      <vt:lpstr>Wingdings 3</vt:lpstr>
      <vt:lpstr>Slice</vt:lpstr>
      <vt:lpstr>SOUTH MILWAUKEE</vt:lpstr>
      <vt:lpstr>PRIVATE JOSEPH ANDRESKI</vt:lpstr>
      <vt:lpstr>TABLETS OF THE MISSING  MEUSE-ARGONNE CEMETERY FRANCE</vt:lpstr>
      <vt:lpstr>CORPORAL HAROLD F. BISSONETTE</vt:lpstr>
      <vt:lpstr>BURIED IN IMMACULATE CONCEPTION CEMETERY, CHARLES CITY, IOWA</vt:lpstr>
      <vt:lpstr>SERGEANT eMIL DALLMAN</vt:lpstr>
      <vt:lpstr>BURIED IN OAKWOOD REST CEMETERY  OAK CREEK</vt:lpstr>
      <vt:lpstr>PRIVATE WILLIAM JOERG</vt:lpstr>
      <vt:lpstr>CENOTAPH ST. JOSEPH CEMETERY OAK CREEK</vt:lpstr>
      <vt:lpstr>BURIED AT ARLINGTON NATIONAL CEMETERY WASHINGTON, D.C.</vt:lpstr>
      <vt:lpstr>PRIVATE JOHN KOBUS</vt:lpstr>
      <vt:lpstr>TABLETS OF THE MISSING BROOKWOOD CEMETERY, ENGLAND</vt:lpstr>
      <vt:lpstr>LOST AT SEA IN THE ENGLISH CHANNEL ABOARD THE TROOP SHIP MOLDAVIA </vt:lpstr>
      <vt:lpstr>PRIVATE JOSEPH LESZKIEWICZ</vt:lpstr>
      <vt:lpstr>Buried in chapel hill cemetery, greenfield</vt:lpstr>
      <vt:lpstr>PRIVATE JOHN LIBECKI</vt:lpstr>
      <vt:lpstr>BURIED AT HOLY Sepulcher CEMETERY CUDAHY</vt:lpstr>
      <vt:lpstr>Seaman RAYMOND L. MALNORY</vt:lpstr>
      <vt:lpstr>BURIED AT GOOD HOPE CEMETERY MILWAUKEE</vt:lpstr>
      <vt:lpstr>PRIVATE  MAURICE C. J. O’BRIEN</vt:lpstr>
      <vt:lpstr>BURIED At HOLY Sepulcher cemetery cudahy</vt:lpstr>
      <vt:lpstr>Pfc VINTON j. MOORE</vt:lpstr>
      <vt:lpstr>BURIED IN OISE-AIsNE CEMETERY FRANCE</vt:lpstr>
      <vt:lpstr>PRIVATE EDWARD ODRY</vt:lpstr>
      <vt:lpstr>BURIED IN THE MEUSE-ARGONNE CEMETERY, FRANCE</vt:lpstr>
      <vt:lpstr>PRIVATE AUGUST RADOMSKI</vt:lpstr>
      <vt:lpstr>BURIED AT FT. VANCOUVER CEMETERY WASHINGTON</vt:lpstr>
      <vt:lpstr>PRIVATE ARTHUR C. RYAN</vt:lpstr>
      <vt:lpstr>BURIED IN CALVARY CEMETERY ST. LOUIS, MISSOURI</vt:lpstr>
      <vt:lpstr>Bugler  MICHAEL SLOMKA</vt:lpstr>
      <vt:lpstr>BURIED IN MEUSE-ARGONNE CEMETERY, FRANCE</vt:lpstr>
      <vt:lpstr>PRIVATE EVERHEART VAN EIMEREN</vt:lpstr>
      <vt:lpstr>PRIVATE EVERHEART VAN EIMEREN</vt:lpstr>
      <vt:lpstr>BURIED IN HOLY SEPULCHER CEMETERY CUDAHY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SOUTH MILWAUKEE</dc:title>
  <dc:creator>tludka</dc:creator>
  <cp:lastModifiedBy>tludka</cp:lastModifiedBy>
  <cp:revision>63</cp:revision>
  <dcterms:created xsi:type="dcterms:W3CDTF">2018-11-11T02:01:56Z</dcterms:created>
  <dcterms:modified xsi:type="dcterms:W3CDTF">2020-05-22T18:25:28Z</dcterms:modified>
</cp:coreProperties>
</file>